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6"/>
  </p:sldMasterIdLst>
  <p:notesMasterIdLst>
    <p:notesMasterId r:id="rId37"/>
  </p:notesMasterIdLst>
  <p:handoutMasterIdLst>
    <p:handoutMasterId r:id="rId38"/>
  </p:handoutMasterIdLst>
  <p:sldIdLst>
    <p:sldId id="275" r:id="rId7"/>
    <p:sldId id="279" r:id="rId8"/>
    <p:sldId id="301" r:id="rId9"/>
    <p:sldId id="278" r:id="rId10"/>
    <p:sldId id="281" r:id="rId11"/>
    <p:sldId id="328" r:id="rId12"/>
    <p:sldId id="283" r:id="rId13"/>
    <p:sldId id="282" r:id="rId14"/>
    <p:sldId id="285" r:id="rId15"/>
    <p:sldId id="280" r:id="rId16"/>
    <p:sldId id="286" r:id="rId17"/>
    <p:sldId id="290" r:id="rId18"/>
    <p:sldId id="289" r:id="rId19"/>
    <p:sldId id="288" r:id="rId20"/>
    <p:sldId id="291" r:id="rId21"/>
    <p:sldId id="292" r:id="rId22"/>
    <p:sldId id="293" r:id="rId23"/>
    <p:sldId id="294" r:id="rId24"/>
    <p:sldId id="295" r:id="rId25"/>
    <p:sldId id="297" r:id="rId26"/>
    <p:sldId id="299" r:id="rId27"/>
    <p:sldId id="303" r:id="rId28"/>
    <p:sldId id="318" r:id="rId29"/>
    <p:sldId id="302" r:id="rId30"/>
    <p:sldId id="305" r:id="rId31"/>
    <p:sldId id="307" r:id="rId32"/>
    <p:sldId id="300" r:id="rId33"/>
    <p:sldId id="308" r:id="rId34"/>
    <p:sldId id="329" r:id="rId35"/>
    <p:sldId id="271" r:id="rId36"/>
  </p:sldIdLst>
  <p:sldSz cx="9144000" cy="6858000" type="screen4x3"/>
  <p:notesSz cx="7010400" cy="9296400"/>
  <p:defaultTextStyle>
    <a:defPPr>
      <a:defRPr lang="en-CA"/>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Jackson" initials="AJ" lastIdx="1" clrIdx="0">
    <p:extLst>
      <p:ext uri="{19B8F6BF-5375-455C-9EA6-DF929625EA0E}">
        <p15:presenceInfo xmlns:p15="http://schemas.microsoft.com/office/powerpoint/2012/main" userId="S-1-5-21-3387150966-4269218278-131037134-1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E4"/>
    <a:srgbClr val="000000"/>
    <a:srgbClr val="AAD5EB"/>
    <a:srgbClr val="3366CC"/>
    <a:srgbClr val="0066CC"/>
    <a:srgbClr val="9BBB59"/>
    <a:srgbClr val="CC3300"/>
    <a:srgbClr val="FF6600"/>
    <a:srgbClr val="FF993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72" autoAdjust="0"/>
    <p:restoredTop sz="95405" autoAdjust="0"/>
  </p:normalViewPr>
  <p:slideViewPr>
    <p:cSldViewPr snapToGrid="0">
      <p:cViewPr varScale="1">
        <p:scale>
          <a:sx n="72" d="100"/>
          <a:sy n="72" d="100"/>
        </p:scale>
        <p:origin x="91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8" d="100"/>
          <a:sy n="68" d="100"/>
        </p:scale>
        <p:origin x="2246"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100" b="0" i="0" u="none" strike="noStrike" kern="1200" spc="0" baseline="0">
                <a:solidFill>
                  <a:schemeClr val="tx1">
                    <a:lumMod val="65000"/>
                    <a:lumOff val="35000"/>
                  </a:schemeClr>
                </a:solidFill>
                <a:latin typeface="+mn-lt"/>
                <a:ea typeface="+mn-ea"/>
                <a:cs typeface="+mn-cs"/>
              </a:defRPr>
            </a:pPr>
            <a:r>
              <a:rPr lang="en-US" sz="1100" b="1" baseline="0" dirty="0" smtClean="0">
                <a:solidFill>
                  <a:sysClr val="windowText" lastClr="000000"/>
                </a:solidFill>
              </a:rPr>
              <a:t>Number of Deaths Supported in Residential Hospice by Location,  </a:t>
            </a:r>
          </a:p>
          <a:p>
            <a:pPr algn="ctr">
              <a:defRPr sz="1100"/>
            </a:pPr>
            <a:r>
              <a:rPr lang="en-US" sz="1100" b="1" baseline="0" dirty="0" smtClean="0">
                <a:solidFill>
                  <a:sysClr val="windowText" lastClr="000000"/>
                </a:solidFill>
              </a:rPr>
              <a:t>South West LHIN FY 2013/14 - 2016/17 </a:t>
            </a:r>
            <a:endParaRPr lang="en-US" sz="1100" b="1" baseline="0" dirty="0">
              <a:solidFill>
                <a:sysClr val="windowText" lastClr="000000"/>
              </a:solidFill>
            </a:endParaRPr>
          </a:p>
        </c:rich>
      </c:tx>
      <c:layout>
        <c:manualLayout>
          <c:xMode val="edge"/>
          <c:yMode val="edge"/>
          <c:x val="0.13947903502802891"/>
          <c:y val="4.4742729306487698E-2"/>
        </c:manualLayout>
      </c:layout>
      <c:overlay val="0"/>
      <c:spPr>
        <a:noFill/>
        <a:ln>
          <a:noFill/>
        </a:ln>
        <a:effectLst/>
      </c:spPr>
      <c:txPr>
        <a:bodyPr rot="0" spcFirstLastPara="1" vertOverflow="ellipsis" vert="horz" wrap="square" anchor="ctr" anchorCtr="1"/>
        <a:lstStyle/>
        <a:p>
          <a:pPr algn="ct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17979723688385"/>
          <c:y val="0.16386672303545952"/>
          <c:w val="0.70636242344706912"/>
          <c:h val="0.72791370877298056"/>
        </c:manualLayout>
      </c:layout>
      <c:barChart>
        <c:barDir val="bar"/>
        <c:grouping val="clustered"/>
        <c:varyColors val="0"/>
        <c:ser>
          <c:idx val="0"/>
          <c:order val="0"/>
          <c:tx>
            <c:strRef>
              <c:f>'Hospice Graphs'!$A$2</c:f>
              <c:strCache>
                <c:ptCount val="1"/>
                <c:pt idx="0">
                  <c:v>FY 13/14</c:v>
                </c:pt>
              </c:strCache>
            </c:strRef>
          </c:tx>
          <c:spPr>
            <a:pattFill prst="pct50">
              <a:fgClr>
                <a:srgbClr val="FF9966"/>
              </a:fgClr>
              <a:bgClr>
                <a:schemeClr val="bg1"/>
              </a:bgClr>
            </a:pattFill>
            <a:ln>
              <a:solidFill>
                <a:schemeClr val="tx1">
                  <a:lumMod val="50000"/>
                  <a:lumOff val="50000"/>
                </a:schemeClr>
              </a:solidFill>
            </a:ln>
            <a:effectLst/>
          </c:spPr>
          <c:invertIfNegative val="0"/>
          <c:dLbls>
            <c:dLbl>
              <c:idx val="1"/>
              <c:tx>
                <c:rich>
                  <a:bodyPr/>
                  <a:lstStyle/>
                  <a:p>
                    <a:r>
                      <a:rPr lang="en-US"/>
                      <a:t>&lt;5</a:t>
                    </a:r>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'Hospice Graphs'!$B$1:$D$1</c:f>
              <c:strCache>
                <c:ptCount val="3"/>
                <c:pt idx="0">
                  <c:v>Sakura House</c:v>
                </c:pt>
                <c:pt idx="1">
                  <c:v>St. Joseph's Hospice</c:v>
                </c:pt>
                <c:pt idx="2">
                  <c:v>Grey Bruce Hospice</c:v>
                </c:pt>
              </c:strCache>
            </c:strRef>
          </c:cat>
          <c:val>
            <c:numRef>
              <c:f>'Hospice Graphs'!$B$2:$D$2</c:f>
              <c:numCache>
                <c:formatCode>General</c:formatCode>
                <c:ptCount val="3"/>
                <c:pt idx="0">
                  <c:v>133</c:v>
                </c:pt>
                <c:pt idx="1">
                  <c:v>4</c:v>
                </c:pt>
                <c:pt idx="2">
                  <c:v>74</c:v>
                </c:pt>
              </c:numCache>
            </c:numRef>
          </c:val>
        </c:ser>
        <c:ser>
          <c:idx val="1"/>
          <c:order val="1"/>
          <c:tx>
            <c:strRef>
              <c:f>'Hospice Graphs'!$A$3</c:f>
              <c:strCache>
                <c:ptCount val="1"/>
                <c:pt idx="0">
                  <c:v>FY 14/15</c:v>
                </c:pt>
              </c:strCache>
            </c:strRef>
          </c:tx>
          <c:spPr>
            <a:pattFill prst="pct75">
              <a:fgClr>
                <a:srgbClr val="FF9933"/>
              </a:fgClr>
              <a:bgClr>
                <a:schemeClr val="bg1"/>
              </a:bgClr>
            </a:patt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'Hospice Graphs'!$B$1:$D$1</c:f>
              <c:strCache>
                <c:ptCount val="3"/>
                <c:pt idx="0">
                  <c:v>Sakura House</c:v>
                </c:pt>
                <c:pt idx="1">
                  <c:v>St. Joseph's Hospice</c:v>
                </c:pt>
                <c:pt idx="2">
                  <c:v>Grey Bruce Hospice</c:v>
                </c:pt>
              </c:strCache>
            </c:strRef>
          </c:cat>
          <c:val>
            <c:numRef>
              <c:f>'Hospice Graphs'!$B$3:$D$3</c:f>
              <c:numCache>
                <c:formatCode>General</c:formatCode>
                <c:ptCount val="3"/>
                <c:pt idx="0">
                  <c:v>159</c:v>
                </c:pt>
                <c:pt idx="1">
                  <c:v>125</c:v>
                </c:pt>
                <c:pt idx="2">
                  <c:v>93</c:v>
                </c:pt>
              </c:numCache>
            </c:numRef>
          </c:val>
        </c:ser>
        <c:ser>
          <c:idx val="2"/>
          <c:order val="2"/>
          <c:tx>
            <c:strRef>
              <c:f>'Hospice Graphs'!$A$4</c:f>
              <c:strCache>
                <c:ptCount val="1"/>
                <c:pt idx="0">
                  <c:v>FY 15/16</c:v>
                </c:pt>
              </c:strCache>
            </c:strRef>
          </c:tx>
          <c:spPr>
            <a:solidFill>
              <a:srgbClr val="FF6600"/>
            </a:solid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'Hospice Graphs'!$B$1:$D$1</c:f>
              <c:strCache>
                <c:ptCount val="3"/>
                <c:pt idx="0">
                  <c:v>Sakura House</c:v>
                </c:pt>
                <c:pt idx="1">
                  <c:v>St. Joseph's Hospice</c:v>
                </c:pt>
                <c:pt idx="2">
                  <c:v>Grey Bruce Hospice</c:v>
                </c:pt>
              </c:strCache>
            </c:strRef>
          </c:cat>
          <c:val>
            <c:numRef>
              <c:f>'Hospice Graphs'!$B$4:$D$4</c:f>
              <c:numCache>
                <c:formatCode>0</c:formatCode>
                <c:ptCount val="3"/>
                <c:pt idx="0">
                  <c:v>171</c:v>
                </c:pt>
                <c:pt idx="1">
                  <c:v>116</c:v>
                </c:pt>
                <c:pt idx="2">
                  <c:v>96</c:v>
                </c:pt>
              </c:numCache>
            </c:numRef>
          </c:val>
        </c:ser>
        <c:ser>
          <c:idx val="3"/>
          <c:order val="3"/>
          <c:tx>
            <c:strRef>
              <c:f>'Hospice Graphs'!$A$5</c:f>
              <c:strCache>
                <c:ptCount val="1"/>
                <c:pt idx="0">
                  <c:v>FY 16/17</c:v>
                </c:pt>
              </c:strCache>
            </c:strRef>
          </c:tx>
          <c:spPr>
            <a:solidFill>
              <a:srgbClr val="CC3300"/>
            </a:solid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'Hospice Graphs'!$B$1:$D$1</c:f>
              <c:strCache>
                <c:ptCount val="3"/>
                <c:pt idx="0">
                  <c:v>Sakura House</c:v>
                </c:pt>
                <c:pt idx="1">
                  <c:v>St. Joseph's Hospice</c:v>
                </c:pt>
                <c:pt idx="2">
                  <c:v>Grey Bruce Hospice</c:v>
                </c:pt>
              </c:strCache>
            </c:strRef>
          </c:cat>
          <c:val>
            <c:numRef>
              <c:f>'Hospice Graphs'!$B$5:$D$5</c:f>
              <c:numCache>
                <c:formatCode>General</c:formatCode>
                <c:ptCount val="3"/>
                <c:pt idx="0">
                  <c:v>168</c:v>
                </c:pt>
                <c:pt idx="1">
                  <c:v>152</c:v>
                </c:pt>
                <c:pt idx="2">
                  <c:v>109</c:v>
                </c:pt>
              </c:numCache>
            </c:numRef>
          </c:val>
        </c:ser>
        <c:dLbls>
          <c:showLegendKey val="0"/>
          <c:showVal val="0"/>
          <c:showCatName val="0"/>
          <c:showSerName val="0"/>
          <c:showPercent val="0"/>
          <c:showBubbleSize val="0"/>
        </c:dLbls>
        <c:gapWidth val="182"/>
        <c:axId val="205807040"/>
        <c:axId val="205807432"/>
      </c:barChart>
      <c:catAx>
        <c:axId val="20580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j-lt"/>
                <a:ea typeface="+mn-ea"/>
                <a:cs typeface="+mn-cs"/>
              </a:defRPr>
            </a:pPr>
            <a:endParaRPr lang="en-US"/>
          </a:p>
        </c:txPr>
        <c:crossAx val="205807432"/>
        <c:crosses val="autoZero"/>
        <c:auto val="1"/>
        <c:lblAlgn val="ctr"/>
        <c:lblOffset val="100"/>
        <c:noMultiLvlLbl val="0"/>
      </c:catAx>
      <c:valAx>
        <c:axId val="205807432"/>
        <c:scaling>
          <c:orientation val="minMax"/>
        </c:scaling>
        <c:delete val="1"/>
        <c:axPos val="b"/>
        <c:numFmt formatCode="General" sourceLinked="1"/>
        <c:majorTickMark val="none"/>
        <c:minorTickMark val="none"/>
        <c:tickLblPos val="nextTo"/>
        <c:crossAx val="205807040"/>
        <c:crosses val="autoZero"/>
        <c:crossBetween val="between"/>
      </c:valAx>
      <c:spPr>
        <a:noFill/>
        <a:ln>
          <a:noFill/>
        </a:ln>
        <a:effectLst/>
      </c:spPr>
    </c:plotArea>
    <c:legend>
      <c:legendPos val="t"/>
      <c:layout>
        <c:manualLayout>
          <c:xMode val="edge"/>
          <c:yMode val="edge"/>
          <c:x val="0.25287802566345879"/>
          <c:y val="0.90171807383137514"/>
          <c:w val="0.58789112720584535"/>
          <c:h val="9.765693350831147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10996750856755"/>
          <c:y val="5.3960443560022116E-2"/>
          <c:w val="0.75984105645330924"/>
          <c:h val="0.90791896154717189"/>
        </c:manualLayout>
      </c:layout>
      <c:barChart>
        <c:barDir val="bar"/>
        <c:grouping val="stacked"/>
        <c:varyColors val="0"/>
        <c:ser>
          <c:idx val="0"/>
          <c:order val="0"/>
          <c:tx>
            <c:strRef>
              <c:f>'CCAC Graphs'!$C$1</c:f>
              <c:strCache>
                <c:ptCount val="1"/>
                <c:pt idx="0">
                  <c:v>Complex-Palliative</c:v>
                </c:pt>
              </c:strCache>
            </c:strRef>
          </c:tx>
          <c:spPr>
            <a:solidFill>
              <a:srgbClr val="9BBB59"/>
            </a:solidFill>
            <a:ln>
              <a:solidFill>
                <a:schemeClr val="tx1">
                  <a:lumMod val="50000"/>
                  <a:lumOff val="50000"/>
                </a:schemeClr>
              </a:solidFill>
            </a:ln>
            <a:effectLst/>
          </c:spPr>
          <c:invertIfNegative val="0"/>
          <c:cat>
            <c:multiLvlStrRef>
              <c:f>'CCAC Graphs'!$A$2:$B$36</c:f>
              <c:multiLvlStrCache>
                <c:ptCount val="31"/>
                <c:lvl>
                  <c:pt idx="0">
                    <c:v>2013-2014</c:v>
                  </c:pt>
                  <c:pt idx="1">
                    <c:v>2014-2015</c:v>
                  </c:pt>
                  <c:pt idx="2">
                    <c:v>2015-2016</c:v>
                  </c:pt>
                  <c:pt idx="3">
                    <c:v>2016-2017</c:v>
                  </c:pt>
                  <c:pt idx="4">
                    <c:v>2013-2014</c:v>
                  </c:pt>
                  <c:pt idx="5">
                    <c:v>2014-2015</c:v>
                  </c:pt>
                  <c:pt idx="6">
                    <c:v>2015-2016</c:v>
                  </c:pt>
                  <c:pt idx="7">
                    <c:v>2016-2017</c:v>
                  </c:pt>
                  <c:pt idx="8">
                    <c:v>2013-2014</c:v>
                  </c:pt>
                  <c:pt idx="9">
                    <c:v>2014-2015</c:v>
                  </c:pt>
                  <c:pt idx="10">
                    <c:v>2015-2016</c:v>
                  </c:pt>
                  <c:pt idx="11">
                    <c:v>2016-2017</c:v>
                  </c:pt>
                  <c:pt idx="12">
                    <c:v>2013-2014</c:v>
                  </c:pt>
                  <c:pt idx="13">
                    <c:v>2014-2015</c:v>
                  </c:pt>
                  <c:pt idx="14">
                    <c:v>2015-2016</c:v>
                  </c:pt>
                  <c:pt idx="15">
                    <c:v>2016-2017</c:v>
                  </c:pt>
                  <c:pt idx="16">
                    <c:v>2013-2014</c:v>
                  </c:pt>
                  <c:pt idx="17">
                    <c:v>2014-2015</c:v>
                  </c:pt>
                  <c:pt idx="18">
                    <c:v>2015-2016</c:v>
                  </c:pt>
                  <c:pt idx="19">
                    <c:v>2016-2017</c:v>
                  </c:pt>
                  <c:pt idx="20">
                    <c:v>2013-2014</c:v>
                  </c:pt>
                  <c:pt idx="21">
                    <c:v>2014-2015</c:v>
                  </c:pt>
                  <c:pt idx="22">
                    <c:v>2015-2016</c:v>
                  </c:pt>
                  <c:pt idx="23">
                    <c:v>2016-2017</c:v>
                  </c:pt>
                  <c:pt idx="24">
                    <c:v>2013-2014</c:v>
                  </c:pt>
                  <c:pt idx="25">
                    <c:v>2014-2015</c:v>
                  </c:pt>
                  <c:pt idx="26">
                    <c:v>2015-2016</c:v>
                  </c:pt>
                  <c:pt idx="27">
                    <c:v>2016-2017</c:v>
                  </c:pt>
                  <c:pt idx="28">
                    <c:v>2013-2014</c:v>
                  </c:pt>
                  <c:pt idx="29">
                    <c:v>2014-2015</c:v>
                  </c:pt>
                  <c:pt idx="30">
                    <c:v>2015-2016</c:v>
                  </c:pt>
                </c:lvl>
                <c:lvl>
                  <c:pt idx="0">
                    <c:v>SW LHIN Total</c:v>
                  </c:pt>
                  <c:pt idx="4">
                    <c:v>Elgin</c:v>
                  </c:pt>
                  <c:pt idx="8">
                    <c:v>Middlesex</c:v>
                  </c:pt>
                  <c:pt idx="12">
                    <c:v>Oxford Norfolk</c:v>
                  </c:pt>
                  <c:pt idx="16">
                    <c:v>Perth</c:v>
                  </c:pt>
                  <c:pt idx="20">
                    <c:v>Huron</c:v>
                  </c:pt>
                  <c:pt idx="24">
                    <c:v>Bruce</c:v>
                  </c:pt>
                  <c:pt idx="28">
                    <c:v>Grey</c:v>
                  </c:pt>
                </c:lvl>
              </c:multiLvlStrCache>
            </c:multiLvlStrRef>
          </c:cat>
          <c:val>
            <c:numRef>
              <c:f>'CCAC Graphs'!$C$2:$C$36</c:f>
              <c:numCache>
                <c:formatCode>General</c:formatCode>
                <c:ptCount val="31"/>
                <c:pt idx="0">
                  <c:v>563</c:v>
                </c:pt>
                <c:pt idx="1">
                  <c:v>615</c:v>
                </c:pt>
                <c:pt idx="2">
                  <c:v>718</c:v>
                </c:pt>
                <c:pt idx="3">
                  <c:v>716</c:v>
                </c:pt>
                <c:pt idx="4">
                  <c:v>43</c:v>
                </c:pt>
                <c:pt idx="5">
                  <c:v>40</c:v>
                </c:pt>
                <c:pt idx="6">
                  <c:v>81</c:v>
                </c:pt>
                <c:pt idx="7">
                  <c:v>85</c:v>
                </c:pt>
                <c:pt idx="8">
                  <c:v>288</c:v>
                </c:pt>
                <c:pt idx="9">
                  <c:v>314</c:v>
                </c:pt>
                <c:pt idx="10">
                  <c:v>354</c:v>
                </c:pt>
                <c:pt idx="11">
                  <c:v>353</c:v>
                </c:pt>
                <c:pt idx="12">
                  <c:v>59</c:v>
                </c:pt>
                <c:pt idx="13">
                  <c:v>52</c:v>
                </c:pt>
                <c:pt idx="14">
                  <c:v>55</c:v>
                </c:pt>
                <c:pt idx="15">
                  <c:v>47</c:v>
                </c:pt>
                <c:pt idx="16">
                  <c:v>48</c:v>
                </c:pt>
                <c:pt idx="17">
                  <c:v>49</c:v>
                </c:pt>
                <c:pt idx="18">
                  <c:v>68</c:v>
                </c:pt>
                <c:pt idx="19">
                  <c:v>60</c:v>
                </c:pt>
                <c:pt idx="20">
                  <c:v>32</c:v>
                </c:pt>
                <c:pt idx="21">
                  <c:v>44</c:v>
                </c:pt>
                <c:pt idx="22">
                  <c:v>54</c:v>
                </c:pt>
                <c:pt idx="23">
                  <c:v>50</c:v>
                </c:pt>
                <c:pt idx="24">
                  <c:v>38</c:v>
                </c:pt>
                <c:pt idx="25">
                  <c:v>53</c:v>
                </c:pt>
                <c:pt idx="26">
                  <c:v>50</c:v>
                </c:pt>
                <c:pt idx="27">
                  <c:v>50</c:v>
                </c:pt>
                <c:pt idx="28">
                  <c:v>52</c:v>
                </c:pt>
                <c:pt idx="29">
                  <c:v>54</c:v>
                </c:pt>
                <c:pt idx="30">
                  <c:v>50</c:v>
                </c:pt>
              </c:numCache>
            </c:numRef>
          </c:val>
        </c:ser>
        <c:ser>
          <c:idx val="1"/>
          <c:order val="1"/>
          <c:tx>
            <c:strRef>
              <c:f>'CCAC Graphs'!$D$1</c:f>
              <c:strCache>
                <c:ptCount val="1"/>
                <c:pt idx="0">
                  <c:v>Non Complex-Palliative</c:v>
                </c:pt>
              </c:strCache>
            </c:strRef>
          </c:tx>
          <c:spPr>
            <a:pattFill prst="pct50">
              <a:fgClr>
                <a:srgbClr val="9BBB59"/>
              </a:fgClr>
              <a:bgClr>
                <a:schemeClr val="bg1"/>
              </a:bgClr>
            </a:pattFill>
            <a:ln>
              <a:solidFill>
                <a:schemeClr val="tx1">
                  <a:lumMod val="50000"/>
                  <a:lumOff val="50000"/>
                </a:schemeClr>
              </a:solidFill>
            </a:ln>
            <a:effectLst/>
          </c:spPr>
          <c:invertIfNegative val="0"/>
          <c:cat>
            <c:multiLvlStrRef>
              <c:f>'CCAC Graphs'!$A$2:$B$36</c:f>
              <c:multiLvlStrCache>
                <c:ptCount val="31"/>
                <c:lvl>
                  <c:pt idx="0">
                    <c:v>2013-2014</c:v>
                  </c:pt>
                  <c:pt idx="1">
                    <c:v>2014-2015</c:v>
                  </c:pt>
                  <c:pt idx="2">
                    <c:v>2015-2016</c:v>
                  </c:pt>
                  <c:pt idx="3">
                    <c:v>2016-2017</c:v>
                  </c:pt>
                  <c:pt idx="4">
                    <c:v>2013-2014</c:v>
                  </c:pt>
                  <c:pt idx="5">
                    <c:v>2014-2015</c:v>
                  </c:pt>
                  <c:pt idx="6">
                    <c:v>2015-2016</c:v>
                  </c:pt>
                  <c:pt idx="7">
                    <c:v>2016-2017</c:v>
                  </c:pt>
                  <c:pt idx="8">
                    <c:v>2013-2014</c:v>
                  </c:pt>
                  <c:pt idx="9">
                    <c:v>2014-2015</c:v>
                  </c:pt>
                  <c:pt idx="10">
                    <c:v>2015-2016</c:v>
                  </c:pt>
                  <c:pt idx="11">
                    <c:v>2016-2017</c:v>
                  </c:pt>
                  <c:pt idx="12">
                    <c:v>2013-2014</c:v>
                  </c:pt>
                  <c:pt idx="13">
                    <c:v>2014-2015</c:v>
                  </c:pt>
                  <c:pt idx="14">
                    <c:v>2015-2016</c:v>
                  </c:pt>
                  <c:pt idx="15">
                    <c:v>2016-2017</c:v>
                  </c:pt>
                  <c:pt idx="16">
                    <c:v>2013-2014</c:v>
                  </c:pt>
                  <c:pt idx="17">
                    <c:v>2014-2015</c:v>
                  </c:pt>
                  <c:pt idx="18">
                    <c:v>2015-2016</c:v>
                  </c:pt>
                  <c:pt idx="19">
                    <c:v>2016-2017</c:v>
                  </c:pt>
                  <c:pt idx="20">
                    <c:v>2013-2014</c:v>
                  </c:pt>
                  <c:pt idx="21">
                    <c:v>2014-2015</c:v>
                  </c:pt>
                  <c:pt idx="22">
                    <c:v>2015-2016</c:v>
                  </c:pt>
                  <c:pt idx="23">
                    <c:v>2016-2017</c:v>
                  </c:pt>
                  <c:pt idx="24">
                    <c:v>2013-2014</c:v>
                  </c:pt>
                  <c:pt idx="25">
                    <c:v>2014-2015</c:v>
                  </c:pt>
                  <c:pt idx="26">
                    <c:v>2015-2016</c:v>
                  </c:pt>
                  <c:pt idx="27">
                    <c:v>2016-2017</c:v>
                  </c:pt>
                  <c:pt idx="28">
                    <c:v>2013-2014</c:v>
                  </c:pt>
                  <c:pt idx="29">
                    <c:v>2014-2015</c:v>
                  </c:pt>
                  <c:pt idx="30">
                    <c:v>2015-2016</c:v>
                  </c:pt>
                </c:lvl>
                <c:lvl>
                  <c:pt idx="0">
                    <c:v>SW LHIN Total</c:v>
                  </c:pt>
                  <c:pt idx="4">
                    <c:v>Elgin</c:v>
                  </c:pt>
                  <c:pt idx="8">
                    <c:v>Middlesex</c:v>
                  </c:pt>
                  <c:pt idx="12">
                    <c:v>Oxford Norfolk</c:v>
                  </c:pt>
                  <c:pt idx="16">
                    <c:v>Perth</c:v>
                  </c:pt>
                  <c:pt idx="20">
                    <c:v>Huron</c:v>
                  </c:pt>
                  <c:pt idx="24">
                    <c:v>Bruce</c:v>
                  </c:pt>
                  <c:pt idx="28">
                    <c:v>Grey</c:v>
                  </c:pt>
                </c:lvl>
              </c:multiLvlStrCache>
            </c:multiLvlStrRef>
          </c:cat>
          <c:val>
            <c:numRef>
              <c:f>'CCAC Graphs'!$D$2:$D$36</c:f>
              <c:numCache>
                <c:formatCode>General</c:formatCode>
                <c:ptCount val="31"/>
                <c:pt idx="0">
                  <c:v>334</c:v>
                </c:pt>
                <c:pt idx="1">
                  <c:v>353</c:v>
                </c:pt>
                <c:pt idx="2">
                  <c:v>277</c:v>
                </c:pt>
                <c:pt idx="3">
                  <c:v>348</c:v>
                </c:pt>
                <c:pt idx="4">
                  <c:v>33</c:v>
                </c:pt>
                <c:pt idx="5">
                  <c:v>32</c:v>
                </c:pt>
                <c:pt idx="6">
                  <c:v>26</c:v>
                </c:pt>
                <c:pt idx="7">
                  <c:v>26</c:v>
                </c:pt>
                <c:pt idx="8">
                  <c:v>140</c:v>
                </c:pt>
                <c:pt idx="9">
                  <c:v>134</c:v>
                </c:pt>
                <c:pt idx="10">
                  <c:v>113</c:v>
                </c:pt>
                <c:pt idx="11">
                  <c:v>138</c:v>
                </c:pt>
                <c:pt idx="12">
                  <c:v>40</c:v>
                </c:pt>
                <c:pt idx="13">
                  <c:v>50</c:v>
                </c:pt>
                <c:pt idx="14">
                  <c:v>41</c:v>
                </c:pt>
                <c:pt idx="15">
                  <c:v>33</c:v>
                </c:pt>
                <c:pt idx="16">
                  <c:v>21</c:v>
                </c:pt>
                <c:pt idx="17">
                  <c:v>27</c:v>
                </c:pt>
                <c:pt idx="18">
                  <c:v>20</c:v>
                </c:pt>
                <c:pt idx="19">
                  <c:v>30</c:v>
                </c:pt>
                <c:pt idx="20">
                  <c:v>20</c:v>
                </c:pt>
                <c:pt idx="21">
                  <c:v>33</c:v>
                </c:pt>
                <c:pt idx="22">
                  <c:v>21</c:v>
                </c:pt>
                <c:pt idx="23">
                  <c:v>29</c:v>
                </c:pt>
                <c:pt idx="24">
                  <c:v>34</c:v>
                </c:pt>
                <c:pt idx="25">
                  <c:v>32</c:v>
                </c:pt>
                <c:pt idx="26">
                  <c:v>29</c:v>
                </c:pt>
                <c:pt idx="27">
                  <c:v>35</c:v>
                </c:pt>
                <c:pt idx="28">
                  <c:v>46</c:v>
                </c:pt>
                <c:pt idx="29">
                  <c:v>44</c:v>
                </c:pt>
                <c:pt idx="30">
                  <c:v>25</c:v>
                </c:pt>
              </c:numCache>
            </c:numRef>
          </c:val>
        </c:ser>
        <c:dLbls>
          <c:showLegendKey val="0"/>
          <c:showVal val="0"/>
          <c:showCatName val="0"/>
          <c:showSerName val="0"/>
          <c:showPercent val="0"/>
          <c:showBubbleSize val="0"/>
        </c:dLbls>
        <c:gapWidth val="32"/>
        <c:overlap val="100"/>
        <c:axId val="205683648"/>
        <c:axId val="205545280"/>
      </c:barChart>
      <c:catAx>
        <c:axId val="205683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0" i="0" u="none" strike="noStrike" kern="1200" cap="all" spc="120" normalizeH="0" baseline="0">
                <a:solidFill>
                  <a:schemeClr val="tx1">
                    <a:lumMod val="65000"/>
                    <a:lumOff val="35000"/>
                  </a:schemeClr>
                </a:solidFill>
                <a:latin typeface="+mn-lt"/>
                <a:ea typeface="+mn-ea"/>
                <a:cs typeface="+mn-cs"/>
              </a:defRPr>
            </a:pPr>
            <a:endParaRPr lang="en-US"/>
          </a:p>
        </c:txPr>
        <c:crossAx val="205545280"/>
        <c:crosses val="autoZero"/>
        <c:auto val="1"/>
        <c:lblAlgn val="ctr"/>
        <c:lblOffset val="100"/>
        <c:noMultiLvlLbl val="0"/>
      </c:catAx>
      <c:valAx>
        <c:axId val="205545280"/>
        <c:scaling>
          <c:orientation val="minMax"/>
          <c:max val="1200"/>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05683648"/>
        <c:crosses val="autoZero"/>
        <c:crossBetween val="between"/>
        <c:majorUnit val="100"/>
      </c:valAx>
      <c:spPr>
        <a:noFill/>
        <a:ln>
          <a:noFill/>
        </a:ln>
        <a:effectLst/>
      </c:spPr>
    </c:plotArea>
    <c:legend>
      <c:legendPos val="t"/>
      <c:layout>
        <c:manualLayout>
          <c:xMode val="edge"/>
          <c:yMode val="edge"/>
          <c:x val="0.11441828603436104"/>
          <c:y val="1.435830715129025E-2"/>
          <c:w val="0.79666073386396319"/>
          <c:h val="2.95665547542894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01483668708076"/>
          <c:y val="3.6141903086409216E-2"/>
          <c:w val="0.78968886701662289"/>
          <c:h val="0.82580889427867088"/>
        </c:manualLayout>
      </c:layout>
      <c:barChart>
        <c:barDir val="bar"/>
        <c:grouping val="clustered"/>
        <c:varyColors val="0"/>
        <c:ser>
          <c:idx val="0"/>
          <c:order val="0"/>
          <c:tx>
            <c:strRef>
              <c:f>LTC!$A$2</c:f>
              <c:strCache>
                <c:ptCount val="1"/>
                <c:pt idx="0">
                  <c:v>FY 13/14</c:v>
                </c:pt>
              </c:strCache>
            </c:strRef>
          </c:tx>
          <c:spPr>
            <a:pattFill prst="pct50">
              <a:fgClr>
                <a:srgbClr val="FFFF99"/>
              </a:fgClr>
              <a:bgClr>
                <a:sysClr val="window" lastClr="FFFFFF"/>
              </a:bgClr>
            </a:pattFill>
            <a:ln>
              <a:solidFill>
                <a:sysClr val="windowText" lastClr="000000">
                  <a:lumMod val="50000"/>
                  <a:lumOff val="50000"/>
                </a:sysClr>
              </a:solidFill>
            </a:ln>
            <a:effectLst/>
          </c:spPr>
          <c:invertIfNegative val="0"/>
          <c:cat>
            <c:strRef>
              <c:f>LTC!$B$1:$I$1</c:f>
              <c:strCache>
                <c:ptCount val="8"/>
                <c:pt idx="0">
                  <c:v>Total SW LHIN</c:v>
                </c:pt>
                <c:pt idx="1">
                  <c:v>Elgin</c:v>
                </c:pt>
                <c:pt idx="2">
                  <c:v>London Middlesex</c:v>
                </c:pt>
                <c:pt idx="3">
                  <c:v>Oxford Norfolk</c:v>
                </c:pt>
                <c:pt idx="4">
                  <c:v>Perth</c:v>
                </c:pt>
                <c:pt idx="5">
                  <c:v>Huron</c:v>
                </c:pt>
                <c:pt idx="6">
                  <c:v>Bruce</c:v>
                </c:pt>
                <c:pt idx="7">
                  <c:v>Grey</c:v>
                </c:pt>
              </c:strCache>
            </c:strRef>
          </c:cat>
          <c:val>
            <c:numRef>
              <c:f>LTC!$B$2:$I$2</c:f>
              <c:numCache>
                <c:formatCode>General</c:formatCode>
                <c:ptCount val="8"/>
                <c:pt idx="0">
                  <c:v>1781</c:v>
                </c:pt>
                <c:pt idx="1">
                  <c:v>172</c:v>
                </c:pt>
                <c:pt idx="2">
                  <c:v>703</c:v>
                </c:pt>
                <c:pt idx="3">
                  <c:v>218</c:v>
                </c:pt>
                <c:pt idx="4">
                  <c:v>170</c:v>
                </c:pt>
                <c:pt idx="5">
                  <c:v>147</c:v>
                </c:pt>
                <c:pt idx="6">
                  <c:v>136</c:v>
                </c:pt>
                <c:pt idx="7">
                  <c:v>235</c:v>
                </c:pt>
              </c:numCache>
            </c:numRef>
          </c:val>
        </c:ser>
        <c:ser>
          <c:idx val="1"/>
          <c:order val="1"/>
          <c:tx>
            <c:strRef>
              <c:f>LTC!$A$3</c:f>
              <c:strCache>
                <c:ptCount val="1"/>
                <c:pt idx="0">
                  <c:v>FY 14/15</c:v>
                </c:pt>
              </c:strCache>
            </c:strRef>
          </c:tx>
          <c:spPr>
            <a:pattFill prst="pct80">
              <a:fgClr>
                <a:srgbClr val="FFFF66"/>
              </a:fgClr>
              <a:bgClr>
                <a:sysClr val="window" lastClr="FFFFFF"/>
              </a:bgClr>
            </a:pattFill>
            <a:ln>
              <a:solidFill>
                <a:sysClr val="windowText" lastClr="000000">
                  <a:lumMod val="50000"/>
                  <a:lumOff val="50000"/>
                </a:sysClr>
              </a:solidFill>
            </a:ln>
            <a:effectLst/>
          </c:spPr>
          <c:invertIfNegative val="0"/>
          <c:cat>
            <c:strRef>
              <c:f>LTC!$B$1:$I$1</c:f>
              <c:strCache>
                <c:ptCount val="8"/>
                <c:pt idx="0">
                  <c:v>Total SW LHIN</c:v>
                </c:pt>
                <c:pt idx="1">
                  <c:v>Elgin</c:v>
                </c:pt>
                <c:pt idx="2">
                  <c:v>London Middlesex</c:v>
                </c:pt>
                <c:pt idx="3">
                  <c:v>Oxford Norfolk</c:v>
                </c:pt>
                <c:pt idx="4">
                  <c:v>Perth</c:v>
                </c:pt>
                <c:pt idx="5">
                  <c:v>Huron</c:v>
                </c:pt>
                <c:pt idx="6">
                  <c:v>Bruce</c:v>
                </c:pt>
                <c:pt idx="7">
                  <c:v>Grey</c:v>
                </c:pt>
              </c:strCache>
            </c:strRef>
          </c:cat>
          <c:val>
            <c:numRef>
              <c:f>LTC!$B$3:$I$3</c:f>
              <c:numCache>
                <c:formatCode>General</c:formatCode>
                <c:ptCount val="8"/>
                <c:pt idx="0">
                  <c:v>1997</c:v>
                </c:pt>
                <c:pt idx="1">
                  <c:v>193</c:v>
                </c:pt>
                <c:pt idx="2">
                  <c:v>802</c:v>
                </c:pt>
                <c:pt idx="3">
                  <c:v>212</c:v>
                </c:pt>
                <c:pt idx="4">
                  <c:v>214</c:v>
                </c:pt>
                <c:pt idx="5">
                  <c:v>188</c:v>
                </c:pt>
                <c:pt idx="6">
                  <c:v>154</c:v>
                </c:pt>
                <c:pt idx="7">
                  <c:v>234</c:v>
                </c:pt>
              </c:numCache>
            </c:numRef>
          </c:val>
        </c:ser>
        <c:ser>
          <c:idx val="2"/>
          <c:order val="2"/>
          <c:tx>
            <c:strRef>
              <c:f>LTC!$A$4</c:f>
              <c:strCache>
                <c:ptCount val="1"/>
                <c:pt idx="0">
                  <c:v>FY 15/16</c:v>
                </c:pt>
              </c:strCache>
            </c:strRef>
          </c:tx>
          <c:spPr>
            <a:solidFill>
              <a:srgbClr val="CC9900"/>
            </a:solidFill>
            <a:ln>
              <a:solidFill>
                <a:sysClr val="windowText" lastClr="000000">
                  <a:lumMod val="50000"/>
                  <a:lumOff val="50000"/>
                </a:sysClr>
              </a:solidFill>
            </a:ln>
          </c:spPr>
          <c:invertIfNegative val="0"/>
          <c:cat>
            <c:strRef>
              <c:f>LTC!$B$1:$I$1</c:f>
              <c:strCache>
                <c:ptCount val="8"/>
                <c:pt idx="0">
                  <c:v>Total SW LHIN</c:v>
                </c:pt>
                <c:pt idx="1">
                  <c:v>Elgin</c:v>
                </c:pt>
                <c:pt idx="2">
                  <c:v>London Middlesex</c:v>
                </c:pt>
                <c:pt idx="3">
                  <c:v>Oxford Norfolk</c:v>
                </c:pt>
                <c:pt idx="4">
                  <c:v>Perth</c:v>
                </c:pt>
                <c:pt idx="5">
                  <c:v>Huron</c:v>
                </c:pt>
                <c:pt idx="6">
                  <c:v>Bruce</c:v>
                </c:pt>
                <c:pt idx="7">
                  <c:v>Grey</c:v>
                </c:pt>
              </c:strCache>
            </c:strRef>
          </c:cat>
          <c:val>
            <c:numRef>
              <c:f>LTC!$B$4:$I$4</c:f>
              <c:numCache>
                <c:formatCode>General</c:formatCode>
                <c:ptCount val="8"/>
                <c:pt idx="0">
                  <c:v>1877</c:v>
                </c:pt>
                <c:pt idx="1">
                  <c:v>177</c:v>
                </c:pt>
                <c:pt idx="2">
                  <c:v>735</c:v>
                </c:pt>
                <c:pt idx="3">
                  <c:v>201</c:v>
                </c:pt>
                <c:pt idx="4">
                  <c:v>189</c:v>
                </c:pt>
                <c:pt idx="5">
                  <c:v>205</c:v>
                </c:pt>
                <c:pt idx="6">
                  <c:v>138</c:v>
                </c:pt>
                <c:pt idx="7">
                  <c:v>232</c:v>
                </c:pt>
              </c:numCache>
            </c:numRef>
          </c:val>
        </c:ser>
        <c:ser>
          <c:idx val="3"/>
          <c:order val="3"/>
          <c:tx>
            <c:strRef>
              <c:f>LTC!$A$5</c:f>
              <c:strCache>
                <c:ptCount val="1"/>
                <c:pt idx="0">
                  <c:v>FY 16/17</c:v>
                </c:pt>
              </c:strCache>
            </c:strRef>
          </c:tx>
          <c:spPr>
            <a:solidFill>
              <a:srgbClr val="996600"/>
            </a:solidFill>
          </c:spPr>
          <c:invertIfNegative val="0"/>
          <c:cat>
            <c:strRef>
              <c:f>LTC!$B$1:$I$1</c:f>
              <c:strCache>
                <c:ptCount val="8"/>
                <c:pt idx="0">
                  <c:v>Total SW LHIN</c:v>
                </c:pt>
                <c:pt idx="1">
                  <c:v>Elgin</c:v>
                </c:pt>
                <c:pt idx="2">
                  <c:v>London Middlesex</c:v>
                </c:pt>
                <c:pt idx="3">
                  <c:v>Oxford Norfolk</c:v>
                </c:pt>
                <c:pt idx="4">
                  <c:v>Perth</c:v>
                </c:pt>
                <c:pt idx="5">
                  <c:v>Huron</c:v>
                </c:pt>
                <c:pt idx="6">
                  <c:v>Bruce</c:v>
                </c:pt>
                <c:pt idx="7">
                  <c:v>Grey</c:v>
                </c:pt>
              </c:strCache>
            </c:strRef>
          </c:cat>
          <c:val>
            <c:numRef>
              <c:f>LTC!$B$5:$I$5</c:f>
              <c:numCache>
                <c:formatCode>General</c:formatCode>
                <c:ptCount val="8"/>
                <c:pt idx="0">
                  <c:v>1924</c:v>
                </c:pt>
                <c:pt idx="1">
                  <c:v>155</c:v>
                </c:pt>
                <c:pt idx="2" formatCode="#,##0">
                  <c:v>825</c:v>
                </c:pt>
                <c:pt idx="3">
                  <c:v>208</c:v>
                </c:pt>
                <c:pt idx="4">
                  <c:v>153</c:v>
                </c:pt>
                <c:pt idx="5">
                  <c:v>159</c:v>
                </c:pt>
                <c:pt idx="6" formatCode="#,##0">
                  <c:v>146</c:v>
                </c:pt>
                <c:pt idx="7">
                  <c:v>239</c:v>
                </c:pt>
              </c:numCache>
            </c:numRef>
          </c:val>
        </c:ser>
        <c:dLbls>
          <c:showLegendKey val="0"/>
          <c:showVal val="0"/>
          <c:showCatName val="0"/>
          <c:showSerName val="0"/>
          <c:showPercent val="0"/>
          <c:showBubbleSize val="0"/>
        </c:dLbls>
        <c:gapWidth val="32"/>
        <c:axId val="205545672"/>
        <c:axId val="205546064"/>
      </c:barChart>
      <c:catAx>
        <c:axId val="205545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205546064"/>
        <c:crosses val="autoZero"/>
        <c:auto val="1"/>
        <c:lblAlgn val="ctr"/>
        <c:lblOffset val="100"/>
        <c:noMultiLvlLbl val="0"/>
      </c:catAx>
      <c:valAx>
        <c:axId val="205546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205545672"/>
        <c:crosses val="autoZero"/>
        <c:crossBetween val="between"/>
      </c:valAx>
      <c:spPr>
        <a:noFill/>
        <a:ln>
          <a:noFill/>
        </a:ln>
        <a:effectLst/>
      </c:spPr>
    </c:plotArea>
    <c:legend>
      <c:legendPos val="b"/>
      <c:layout>
        <c:manualLayout>
          <c:xMode val="edge"/>
          <c:yMode val="edge"/>
          <c:x val="0.30069407652349722"/>
          <c:y val="0.93370312170848502"/>
          <c:w val="0.58972979298870953"/>
          <c:h val="6.100910379694946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Hospital!$A$78</c:f>
              <c:strCache>
                <c:ptCount val="1"/>
                <c:pt idx="0">
                  <c:v>Acute</c:v>
                </c:pt>
              </c:strCache>
            </c:strRef>
          </c:tx>
          <c:spPr>
            <a:solidFill>
              <a:srgbClr val="3366CC"/>
            </a:solidFill>
            <a:ln w="19050">
              <a:solidFill>
                <a:schemeClr val="tx1">
                  <a:lumMod val="65000"/>
                  <a:lumOff val="3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Hospital!$B$77:$E$77</c:f>
              <c:strCache>
                <c:ptCount val="4"/>
                <c:pt idx="0">
                  <c:v>FY 13/14</c:v>
                </c:pt>
                <c:pt idx="1">
                  <c:v>FY 14/15</c:v>
                </c:pt>
                <c:pt idx="2">
                  <c:v>FY 15/16</c:v>
                </c:pt>
                <c:pt idx="3">
                  <c:v>FY 16/17</c:v>
                </c:pt>
              </c:strCache>
            </c:strRef>
          </c:cat>
          <c:val>
            <c:numRef>
              <c:f>Hospital!$B$78:$E$78</c:f>
              <c:numCache>
                <c:formatCode>General</c:formatCode>
                <c:ptCount val="4"/>
                <c:pt idx="0">
                  <c:v>3753</c:v>
                </c:pt>
                <c:pt idx="1">
                  <c:v>3842</c:v>
                </c:pt>
                <c:pt idx="2" formatCode="0">
                  <c:v>3790</c:v>
                </c:pt>
                <c:pt idx="3">
                  <c:v>3620</c:v>
                </c:pt>
              </c:numCache>
            </c:numRef>
          </c:val>
        </c:ser>
        <c:ser>
          <c:idx val="1"/>
          <c:order val="1"/>
          <c:tx>
            <c:strRef>
              <c:f>Hospital!$A$79</c:f>
              <c:strCache>
                <c:ptCount val="1"/>
                <c:pt idx="0">
                  <c:v>ED</c:v>
                </c:pt>
              </c:strCache>
            </c:strRef>
          </c:tx>
          <c:spPr>
            <a:pattFill prst="pct75">
              <a:fgClr>
                <a:srgbClr val="3366CC"/>
              </a:fgClr>
              <a:bgClr>
                <a:schemeClr val="bg1"/>
              </a:bgClr>
            </a:pattFill>
            <a:ln>
              <a:solidFill>
                <a:schemeClr val="tx1">
                  <a:lumMod val="65000"/>
                  <a:lumOff val="3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Hospital!$B$77:$E$77</c:f>
              <c:strCache>
                <c:ptCount val="4"/>
                <c:pt idx="0">
                  <c:v>FY 13/14</c:v>
                </c:pt>
                <c:pt idx="1">
                  <c:v>FY 14/15</c:v>
                </c:pt>
                <c:pt idx="2">
                  <c:v>FY 15/16</c:v>
                </c:pt>
                <c:pt idx="3">
                  <c:v>FY 16/17</c:v>
                </c:pt>
              </c:strCache>
            </c:strRef>
          </c:cat>
          <c:val>
            <c:numRef>
              <c:f>Hospital!$B$79:$E$79</c:f>
              <c:numCache>
                <c:formatCode>General</c:formatCode>
                <c:ptCount val="4"/>
                <c:pt idx="0">
                  <c:v>473</c:v>
                </c:pt>
                <c:pt idx="1">
                  <c:v>492</c:v>
                </c:pt>
                <c:pt idx="2" formatCode="0">
                  <c:v>481</c:v>
                </c:pt>
                <c:pt idx="3">
                  <c:v>467</c:v>
                </c:pt>
              </c:numCache>
            </c:numRef>
          </c:val>
        </c:ser>
        <c:ser>
          <c:idx val="2"/>
          <c:order val="2"/>
          <c:tx>
            <c:strRef>
              <c:f>Hospital!$A$80</c:f>
              <c:strCache>
                <c:ptCount val="1"/>
                <c:pt idx="0">
                  <c:v>CCC</c:v>
                </c:pt>
              </c:strCache>
            </c:strRef>
          </c:tx>
          <c:spPr>
            <a:pattFill prst="pct60">
              <a:fgClr>
                <a:srgbClr val="AAD5EB"/>
              </a:fgClr>
              <a:bgClr>
                <a:schemeClr val="bg1"/>
              </a:bgClr>
            </a:pattFill>
            <a:ln>
              <a:solidFill>
                <a:schemeClr val="tx1">
                  <a:lumMod val="65000"/>
                  <a:lumOff val="3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Hospital!$B$77:$E$77</c:f>
              <c:strCache>
                <c:ptCount val="4"/>
                <c:pt idx="0">
                  <c:v>FY 13/14</c:v>
                </c:pt>
                <c:pt idx="1">
                  <c:v>FY 14/15</c:v>
                </c:pt>
                <c:pt idx="2">
                  <c:v>FY 15/16</c:v>
                </c:pt>
                <c:pt idx="3">
                  <c:v>FY 16/17</c:v>
                </c:pt>
              </c:strCache>
            </c:strRef>
          </c:cat>
          <c:val>
            <c:numRef>
              <c:f>Hospital!$B$80:$E$80</c:f>
              <c:numCache>
                <c:formatCode>#,##0</c:formatCode>
                <c:ptCount val="4"/>
                <c:pt idx="0">
                  <c:v>449</c:v>
                </c:pt>
                <c:pt idx="1">
                  <c:v>397</c:v>
                </c:pt>
                <c:pt idx="2" formatCode="0">
                  <c:v>407</c:v>
                </c:pt>
                <c:pt idx="3" formatCode="General">
                  <c:v>376</c:v>
                </c:pt>
              </c:numCache>
            </c:numRef>
          </c:val>
        </c:ser>
        <c:ser>
          <c:idx val="3"/>
          <c:order val="3"/>
          <c:tx>
            <c:strRef>
              <c:f>Hospital!$A$81</c:f>
              <c:strCache>
                <c:ptCount val="1"/>
                <c:pt idx="0">
                  <c:v>MH</c:v>
                </c:pt>
              </c:strCache>
            </c:strRef>
          </c:tx>
          <c:spPr>
            <a:pattFill prst="pct90">
              <a:fgClr>
                <a:schemeClr val="accent5"/>
              </a:fgClr>
              <a:bgClr>
                <a:schemeClr val="bg1"/>
              </a:bgClr>
            </a:pattFill>
            <a:ln>
              <a:solidFill>
                <a:schemeClr val="tx1">
                  <a:lumMod val="65000"/>
                  <a:lumOff val="3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Hospital!$B$77:$E$77</c:f>
              <c:strCache>
                <c:ptCount val="4"/>
                <c:pt idx="0">
                  <c:v>FY 13/14</c:v>
                </c:pt>
                <c:pt idx="1">
                  <c:v>FY 14/15</c:v>
                </c:pt>
                <c:pt idx="2">
                  <c:v>FY 15/16</c:v>
                </c:pt>
                <c:pt idx="3">
                  <c:v>FY 16/17</c:v>
                </c:pt>
              </c:strCache>
            </c:strRef>
          </c:cat>
          <c:val>
            <c:numRef>
              <c:f>Hospital!$B$81:$E$81</c:f>
              <c:numCache>
                <c:formatCode>General</c:formatCode>
                <c:ptCount val="4"/>
                <c:pt idx="0">
                  <c:v>24</c:v>
                </c:pt>
                <c:pt idx="1">
                  <c:v>17</c:v>
                </c:pt>
                <c:pt idx="2" formatCode="0">
                  <c:v>18</c:v>
                </c:pt>
                <c:pt idx="3">
                  <c:v>12</c:v>
                </c:pt>
              </c:numCache>
            </c:numRef>
          </c:val>
        </c:ser>
        <c:ser>
          <c:idx val="4"/>
          <c:order val="4"/>
          <c:tx>
            <c:strRef>
              <c:f>Hospital!$A$82</c:f>
              <c:strCache>
                <c:ptCount val="1"/>
                <c:pt idx="0">
                  <c:v>Rehab</c:v>
                </c:pt>
              </c:strCache>
            </c:strRef>
          </c:tx>
          <c:spPr>
            <a:pattFill prst="pct90">
              <a:fgClr>
                <a:schemeClr val="accent5">
                  <a:lumMod val="40000"/>
                  <a:lumOff val="60000"/>
                </a:schemeClr>
              </a:fgClr>
              <a:bgClr>
                <a:schemeClr val="bg1"/>
              </a:bgClr>
            </a:pattFill>
            <a:ln>
              <a:solidFill>
                <a:schemeClr val="tx1">
                  <a:lumMod val="65000"/>
                  <a:lumOff val="3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Hospital!$B$77:$E$77</c:f>
              <c:strCache>
                <c:ptCount val="4"/>
                <c:pt idx="0">
                  <c:v>FY 13/14</c:v>
                </c:pt>
                <c:pt idx="1">
                  <c:v>FY 14/15</c:v>
                </c:pt>
                <c:pt idx="2">
                  <c:v>FY 15/16</c:v>
                </c:pt>
                <c:pt idx="3">
                  <c:v>FY 16/17</c:v>
                </c:pt>
              </c:strCache>
            </c:strRef>
          </c:cat>
          <c:val>
            <c:numRef>
              <c:f>Hospital!$B$82:$E$82</c:f>
              <c:numCache>
                <c:formatCode>General</c:formatCode>
                <c:ptCount val="4"/>
                <c:pt idx="0">
                  <c:v>19</c:v>
                </c:pt>
                <c:pt idx="1">
                  <c:v>22</c:v>
                </c:pt>
                <c:pt idx="2" formatCode="0">
                  <c:v>10</c:v>
                </c:pt>
                <c:pt idx="3">
                  <c:v>14</c:v>
                </c:pt>
              </c:numCache>
            </c:numRef>
          </c:val>
        </c:ser>
        <c:dLbls>
          <c:showLegendKey val="0"/>
          <c:showVal val="0"/>
          <c:showCatName val="0"/>
          <c:showSerName val="0"/>
          <c:showPercent val="0"/>
          <c:showBubbleSize val="0"/>
        </c:dLbls>
        <c:gapWidth val="219"/>
        <c:overlap val="-27"/>
        <c:axId val="205547632"/>
        <c:axId val="205548024"/>
      </c:barChart>
      <c:catAx>
        <c:axId val="20554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205548024"/>
        <c:crosses val="autoZero"/>
        <c:auto val="1"/>
        <c:lblAlgn val="ctr"/>
        <c:lblOffset val="100"/>
        <c:noMultiLvlLbl val="0"/>
      </c:catAx>
      <c:valAx>
        <c:axId val="205548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solidFill>
                    <a:latin typeface="+mj-lt"/>
                    <a:ea typeface="+mn-ea"/>
                    <a:cs typeface="+mn-cs"/>
                  </a:defRPr>
                </a:pPr>
                <a:r>
                  <a:rPr lang="en-US" sz="900" b="0" i="0" baseline="0" dirty="0">
                    <a:solidFill>
                      <a:schemeClr val="tx1"/>
                    </a:solidFill>
                    <a:effectLst/>
                    <a:latin typeface="+mj-lt"/>
                  </a:rPr>
                  <a:t>Number of </a:t>
                </a:r>
                <a:r>
                  <a:rPr lang="en-US" sz="1000" b="0" i="0" baseline="0" dirty="0">
                    <a:solidFill>
                      <a:schemeClr val="tx1"/>
                    </a:solidFill>
                    <a:effectLst/>
                    <a:latin typeface="+mj-lt"/>
                  </a:rPr>
                  <a:t>Deaths</a:t>
                </a:r>
                <a:r>
                  <a:rPr lang="en-US" sz="900" b="0" i="0" baseline="0" dirty="0">
                    <a:solidFill>
                      <a:schemeClr val="tx1"/>
                    </a:solidFill>
                    <a:effectLst/>
                    <a:latin typeface="+mj-lt"/>
                  </a:rPr>
                  <a:t> by Hospital Sector</a:t>
                </a:r>
                <a:endParaRPr lang="en-US" sz="900" b="0" dirty="0">
                  <a:solidFill>
                    <a:schemeClr val="tx1"/>
                  </a:solidFill>
                  <a:effectLst/>
                  <a:latin typeface="+mj-lt"/>
                </a:endParaRPr>
              </a:p>
            </c:rich>
          </c:tx>
          <c:layout>
            <c:manualLayout>
              <c:xMode val="edge"/>
              <c:yMode val="edge"/>
              <c:x val="1.0911074740861976E-2"/>
              <c:y val="0.21405622489959839"/>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j-lt"/>
                <a:ea typeface="+mn-ea"/>
                <a:cs typeface="+mn-cs"/>
              </a:defRPr>
            </a:pPr>
            <a:endParaRPr lang="en-US"/>
          </a:p>
        </c:txPr>
        <c:crossAx val="205547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Deaths</a:t>
            </a:r>
            <a:r>
              <a:rPr lang="en-US" sz="1600" baseline="0"/>
              <a:t> in the South West LHIN by Sector  and Sub-region: FY 2016/17  </a:t>
            </a:r>
          </a:p>
          <a:p>
            <a:pPr>
              <a:defRPr sz="1600"/>
            </a:pPr>
            <a:r>
              <a:rPr lang="en-US" sz="1600" baseline="0"/>
              <a:t>Current Capacity compared to Provincial Planning Benchmarks</a:t>
            </a:r>
            <a:endParaRPr lang="en-US" sz="1600"/>
          </a:p>
        </c:rich>
      </c:tx>
      <c:layout>
        <c:manualLayout>
          <c:xMode val="edge"/>
          <c:yMode val="edge"/>
          <c:x val="0.14581906233166994"/>
          <c:y val="3.4588045314683451E-2"/>
        </c:manualLayout>
      </c:layout>
      <c:overlay val="0"/>
    </c:title>
    <c:autoTitleDeleted val="0"/>
    <c:plotArea>
      <c:layout>
        <c:manualLayout>
          <c:layoutTarget val="inner"/>
          <c:xMode val="edge"/>
          <c:yMode val="edge"/>
          <c:x val="9.9686969601496048E-2"/>
          <c:y val="0.15131737409686549"/>
          <c:w val="0.88256532476903848"/>
          <c:h val="0.66194755637114133"/>
        </c:manualLayout>
      </c:layout>
      <c:barChart>
        <c:barDir val="col"/>
        <c:grouping val="percentStacked"/>
        <c:varyColors val="0"/>
        <c:ser>
          <c:idx val="4"/>
          <c:order val="0"/>
          <c:tx>
            <c:strRef>
              <c:f>'1617 Refresh'!$G$38</c:f>
              <c:strCache>
                <c:ptCount val="1"/>
                <c:pt idx="0">
                  <c:v>Other</c:v>
                </c:pt>
              </c:strCache>
            </c:strRef>
          </c:tx>
          <c:spPr>
            <a:solidFill>
              <a:schemeClr val="accent4"/>
            </a:solidFill>
            <a:ln>
              <a:solidFill>
                <a:schemeClr val="bg1">
                  <a:lumMod val="50000"/>
                </a:schemeClr>
              </a:solidFill>
            </a:ln>
          </c:spPr>
          <c:invertIfNegative val="0"/>
          <c:dPt>
            <c:idx val="0"/>
            <c:invertIfNegative val="0"/>
            <c:bubble3D val="0"/>
          </c:dPt>
          <c:dPt>
            <c:idx val="3"/>
            <c:invertIfNegative val="0"/>
            <c:bubble3D val="0"/>
          </c:dPt>
          <c:dPt>
            <c:idx val="7"/>
            <c:invertIfNegative val="0"/>
            <c:bubble3D val="0"/>
            <c:spPr>
              <a:pattFill prst="pct50">
                <a:fgClr>
                  <a:schemeClr val="accent4"/>
                </a:fgClr>
                <a:bgClr>
                  <a:schemeClr val="bg1"/>
                </a:bgClr>
              </a:pattFill>
              <a:ln>
                <a:solidFill>
                  <a:schemeClr val="bg1">
                    <a:lumMod val="50000"/>
                  </a:schemeClr>
                </a:solidFill>
              </a:ln>
            </c:spPr>
          </c:dPt>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'1617 Refresh'!$A$40:$B$67</c:f>
              <c:multiLvlStrCache>
                <c:ptCount val="8"/>
                <c:lvl>
                  <c:pt idx="0">
                    <c:v>FY 16/17</c:v>
                  </c:pt>
                  <c:pt idx="1">
                    <c:v>FY 16/17</c:v>
                  </c:pt>
                  <c:pt idx="2">
                    <c:v>FY 16/17</c:v>
                  </c:pt>
                  <c:pt idx="3">
                    <c:v>FY 16/17</c:v>
                  </c:pt>
                  <c:pt idx="4">
                    <c:v>FY 16/17</c:v>
                  </c:pt>
                  <c:pt idx="5">
                    <c:v>FY 16/17</c:v>
                  </c:pt>
                  <c:pt idx="6">
                    <c:v>FY 16/17</c:v>
                  </c:pt>
                  <c:pt idx="7">
                    <c:v>Capacity Benchmark</c:v>
                  </c:pt>
                </c:lvl>
                <c:lvl/>
              </c:multiLvlStrCache>
            </c:multiLvlStrRef>
          </c:cat>
          <c:val>
            <c:numRef>
              <c:f>'1617 Refresh'!$G$40:$G$67</c:f>
              <c:numCache>
                <c:formatCode>0.0%</c:formatCode>
                <c:ptCount val="8"/>
                <c:pt idx="0">
                  <c:v>0.24806711709593243</c:v>
                </c:pt>
                <c:pt idx="1">
                  <c:v>8.6894275775930896E-2</c:v>
                </c:pt>
                <c:pt idx="2">
                  <c:v>8.9309008081080443E-2</c:v>
                </c:pt>
                <c:pt idx="3">
                  <c:v>0.14405486396276623</c:v>
                </c:pt>
                <c:pt idx="4">
                  <c:v>0.12936989906356736</c:v>
                </c:pt>
                <c:pt idx="5">
                  <c:v>0.1192128902913393</c:v>
                </c:pt>
                <c:pt idx="6">
                  <c:v>0.14065300680993564</c:v>
                </c:pt>
                <c:pt idx="7">
                  <c:v>0.1</c:v>
                </c:pt>
              </c:numCache>
            </c:numRef>
          </c:val>
          <c:extLst/>
        </c:ser>
        <c:ser>
          <c:idx val="0"/>
          <c:order val="1"/>
          <c:tx>
            <c:strRef>
              <c:f>'1617 Refresh'!$C$38</c:f>
              <c:strCache>
                <c:ptCount val="1"/>
                <c:pt idx="0">
                  <c:v>Residential Hospice</c:v>
                </c:pt>
              </c:strCache>
            </c:strRef>
          </c:tx>
          <c:spPr>
            <a:solidFill>
              <a:schemeClr val="accent2"/>
            </a:solidFill>
            <a:ln>
              <a:solidFill>
                <a:schemeClr val="bg1">
                  <a:lumMod val="50000"/>
                </a:schemeClr>
              </a:solidFill>
            </a:ln>
          </c:spPr>
          <c:invertIfNegative val="0"/>
          <c:dPt>
            <c:idx val="0"/>
            <c:invertIfNegative val="0"/>
            <c:bubble3D val="0"/>
          </c:dPt>
          <c:dPt>
            <c:idx val="3"/>
            <c:invertIfNegative val="0"/>
            <c:bubble3D val="0"/>
          </c:dPt>
          <c:dPt>
            <c:idx val="7"/>
            <c:invertIfNegative val="0"/>
            <c:bubble3D val="0"/>
            <c:spPr>
              <a:pattFill prst="pct50">
                <a:fgClr>
                  <a:schemeClr val="accent2"/>
                </a:fgClr>
                <a:bgClr>
                  <a:schemeClr val="bg1"/>
                </a:bgClr>
              </a:pattFill>
              <a:ln>
                <a:solidFill>
                  <a:schemeClr val="bg1">
                    <a:lumMod val="50000"/>
                  </a:schemeClr>
                </a:solidFill>
              </a:ln>
            </c:spPr>
          </c:dPt>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'1617 Refresh'!$A$40:$B$67</c:f>
              <c:multiLvlStrCache>
                <c:ptCount val="8"/>
                <c:lvl>
                  <c:pt idx="0">
                    <c:v>FY 16/17</c:v>
                  </c:pt>
                  <c:pt idx="1">
                    <c:v>FY 16/17</c:v>
                  </c:pt>
                  <c:pt idx="2">
                    <c:v>FY 16/17</c:v>
                  </c:pt>
                  <c:pt idx="3">
                    <c:v>FY 16/17</c:v>
                  </c:pt>
                  <c:pt idx="4">
                    <c:v>FY 16/17</c:v>
                  </c:pt>
                  <c:pt idx="5">
                    <c:v>FY 16/17</c:v>
                  </c:pt>
                  <c:pt idx="6">
                    <c:v>FY 16/17</c:v>
                  </c:pt>
                  <c:pt idx="7">
                    <c:v>Capacity Benchmark</c:v>
                  </c:pt>
                </c:lvl>
                <c:lvl/>
              </c:multiLvlStrCache>
            </c:multiLvlStrRef>
          </c:cat>
          <c:val>
            <c:numRef>
              <c:f>'1617 Refresh'!$C$40:$C$67</c:f>
              <c:numCache>
                <c:formatCode>0.0%</c:formatCode>
                <c:ptCount val="8"/>
                <c:pt idx="0">
                  <c:v>6.3660575362430263E-2</c:v>
                </c:pt>
                <c:pt idx="1">
                  <c:v>5.8149590010827125E-2</c:v>
                </c:pt>
                <c:pt idx="2">
                  <c:v>1.0309709342478336E-2</c:v>
                </c:pt>
                <c:pt idx="3">
                  <c:v>1.9296669733528619E-2</c:v>
                </c:pt>
                <c:pt idx="4">
                  <c:v>0.12881859114407163</c:v>
                </c:pt>
                <c:pt idx="5">
                  <c:v>4.0324527443544832E-2</c:v>
                </c:pt>
                <c:pt idx="6">
                  <c:v>1.4544659969366392E-2</c:v>
                </c:pt>
                <c:pt idx="7">
                  <c:v>0.12</c:v>
                </c:pt>
              </c:numCache>
            </c:numRef>
          </c:val>
          <c:extLst/>
        </c:ser>
        <c:ser>
          <c:idx val="1"/>
          <c:order val="2"/>
          <c:tx>
            <c:v>Home</c:v>
          </c:tx>
          <c:spPr>
            <a:solidFill>
              <a:schemeClr val="accent3"/>
            </a:solidFill>
            <a:ln>
              <a:solidFill>
                <a:schemeClr val="bg1">
                  <a:lumMod val="50000"/>
                </a:schemeClr>
              </a:solidFill>
            </a:ln>
          </c:spPr>
          <c:invertIfNegative val="0"/>
          <c:dPt>
            <c:idx val="0"/>
            <c:invertIfNegative val="0"/>
            <c:bubble3D val="0"/>
          </c:dPt>
          <c:dPt>
            <c:idx val="3"/>
            <c:invertIfNegative val="0"/>
            <c:bubble3D val="0"/>
          </c:dPt>
          <c:dPt>
            <c:idx val="7"/>
            <c:invertIfNegative val="0"/>
            <c:bubble3D val="0"/>
            <c:spPr>
              <a:pattFill prst="pct50">
                <a:fgClr>
                  <a:schemeClr val="accent3"/>
                </a:fgClr>
                <a:bgClr>
                  <a:schemeClr val="bg1"/>
                </a:bgClr>
              </a:pattFill>
              <a:ln>
                <a:solidFill>
                  <a:schemeClr val="bg1">
                    <a:lumMod val="50000"/>
                  </a:schemeClr>
                </a:solidFill>
              </a:ln>
            </c:spPr>
          </c:dPt>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'1617 Refresh'!$A$40:$B$67</c:f>
              <c:multiLvlStrCache>
                <c:ptCount val="8"/>
                <c:lvl>
                  <c:pt idx="0">
                    <c:v>FY 16/17</c:v>
                  </c:pt>
                  <c:pt idx="1">
                    <c:v>FY 16/17</c:v>
                  </c:pt>
                  <c:pt idx="2">
                    <c:v>FY 16/17</c:v>
                  </c:pt>
                  <c:pt idx="3">
                    <c:v>FY 16/17</c:v>
                  </c:pt>
                  <c:pt idx="4">
                    <c:v>FY 16/17</c:v>
                  </c:pt>
                  <c:pt idx="5">
                    <c:v>FY 16/17</c:v>
                  </c:pt>
                  <c:pt idx="6">
                    <c:v>FY 16/17</c:v>
                  </c:pt>
                  <c:pt idx="7">
                    <c:v>Capacity Benchmark</c:v>
                  </c:pt>
                </c:lvl>
                <c:lvl/>
              </c:multiLvlStrCache>
            </c:multiLvlStrRef>
          </c:cat>
          <c:val>
            <c:numRef>
              <c:f>'1617 Refresh'!$D$40:$D$67</c:f>
              <c:numCache>
                <c:formatCode>0.0%</c:formatCode>
                <c:ptCount val="8"/>
                <c:pt idx="0">
                  <c:v>0.10333310783466941</c:v>
                </c:pt>
                <c:pt idx="1">
                  <c:v>0.13358689597081908</c:v>
                </c:pt>
                <c:pt idx="2">
                  <c:v>0.13574450634263141</c:v>
                </c:pt>
                <c:pt idx="3">
                  <c:v>0.12405001971554112</c:v>
                </c:pt>
                <c:pt idx="4">
                  <c:v>7.5222534974640376E-2</c:v>
                </c:pt>
                <c:pt idx="5">
                  <c:v>0.13561193818342815</c:v>
                </c:pt>
                <c:pt idx="6">
                  <c:v>0.13453810471663913</c:v>
                </c:pt>
                <c:pt idx="7">
                  <c:v>0.28000000000000003</c:v>
                </c:pt>
              </c:numCache>
            </c:numRef>
          </c:val>
          <c:extLst/>
        </c:ser>
        <c:ser>
          <c:idx val="2"/>
          <c:order val="3"/>
          <c:tx>
            <c:strRef>
              <c:f>'1617 Refresh'!$E$38</c:f>
              <c:strCache>
                <c:ptCount val="1"/>
                <c:pt idx="0">
                  <c:v>Long Term Care</c:v>
                </c:pt>
              </c:strCache>
            </c:strRef>
          </c:tx>
          <c:spPr>
            <a:solidFill>
              <a:schemeClr val="accent6"/>
            </a:solidFill>
            <a:ln>
              <a:solidFill>
                <a:schemeClr val="bg1">
                  <a:lumMod val="50000"/>
                </a:schemeClr>
              </a:solidFill>
            </a:ln>
          </c:spPr>
          <c:invertIfNegative val="0"/>
          <c:dPt>
            <c:idx val="0"/>
            <c:invertIfNegative val="0"/>
            <c:bubble3D val="0"/>
          </c:dPt>
          <c:dPt>
            <c:idx val="3"/>
            <c:invertIfNegative val="0"/>
            <c:bubble3D val="0"/>
          </c:dPt>
          <c:dPt>
            <c:idx val="7"/>
            <c:invertIfNegative val="0"/>
            <c:bubble3D val="0"/>
            <c:spPr>
              <a:pattFill prst="pct50">
                <a:fgClr>
                  <a:schemeClr val="accent6"/>
                </a:fgClr>
                <a:bgClr>
                  <a:schemeClr val="bg1"/>
                </a:bgClr>
              </a:pattFill>
              <a:ln>
                <a:solidFill>
                  <a:schemeClr val="bg1">
                    <a:lumMod val="50000"/>
                  </a:schemeClr>
                </a:solidFill>
              </a:ln>
            </c:spPr>
          </c:dPt>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'1617 Refresh'!$A$40:$B$67</c:f>
              <c:multiLvlStrCache>
                <c:ptCount val="8"/>
                <c:lvl>
                  <c:pt idx="0">
                    <c:v>FY 16/17</c:v>
                  </c:pt>
                  <c:pt idx="1">
                    <c:v>FY 16/17</c:v>
                  </c:pt>
                  <c:pt idx="2">
                    <c:v>FY 16/17</c:v>
                  </c:pt>
                  <c:pt idx="3">
                    <c:v>FY 16/17</c:v>
                  </c:pt>
                  <c:pt idx="4">
                    <c:v>FY 16/17</c:v>
                  </c:pt>
                  <c:pt idx="5">
                    <c:v>FY 16/17</c:v>
                  </c:pt>
                  <c:pt idx="6">
                    <c:v>FY 16/17</c:v>
                  </c:pt>
                  <c:pt idx="7">
                    <c:v>Capacity Benchmark</c:v>
                  </c:pt>
                </c:lvl>
                <c:lvl/>
              </c:multiLvlStrCache>
            </c:multiLvlStrRef>
          </c:cat>
          <c:val>
            <c:numRef>
              <c:f>'1617 Refresh'!$E$40:$E$67</c:f>
              <c:numCache>
                <c:formatCode>0.0%</c:formatCode>
                <c:ptCount val="8"/>
                <c:pt idx="0">
                  <c:v>0.19282696015576703</c:v>
                </c:pt>
                <c:pt idx="1">
                  <c:v>0.18545004381831354</c:v>
                </c:pt>
                <c:pt idx="2">
                  <c:v>0.26633415801402366</c:v>
                </c:pt>
                <c:pt idx="3">
                  <c:v>0.26188337495503128</c:v>
                </c:pt>
                <c:pt idx="4">
                  <c:v>0.18429521068786892</c:v>
                </c:pt>
                <c:pt idx="5">
                  <c:v>0.19858448788978583</c:v>
                </c:pt>
                <c:pt idx="6">
                  <c:v>0.20120112957623509</c:v>
                </c:pt>
                <c:pt idx="7">
                  <c:v>0.25</c:v>
                </c:pt>
              </c:numCache>
            </c:numRef>
          </c:val>
          <c:extLst/>
        </c:ser>
        <c:ser>
          <c:idx val="3"/>
          <c:order val="4"/>
          <c:tx>
            <c:strRef>
              <c:f>'1617 Refresh'!$F$38</c:f>
              <c:strCache>
                <c:ptCount val="1"/>
                <c:pt idx="0">
                  <c:v>Hospital</c:v>
                </c:pt>
              </c:strCache>
            </c:strRef>
          </c:tx>
          <c:spPr>
            <a:solidFill>
              <a:schemeClr val="accent5"/>
            </a:solidFill>
            <a:ln>
              <a:solidFill>
                <a:schemeClr val="bg1">
                  <a:lumMod val="50000"/>
                </a:schemeClr>
              </a:solidFill>
            </a:ln>
          </c:spPr>
          <c:invertIfNegative val="0"/>
          <c:dPt>
            <c:idx val="0"/>
            <c:invertIfNegative val="0"/>
            <c:bubble3D val="0"/>
          </c:dPt>
          <c:dPt>
            <c:idx val="3"/>
            <c:invertIfNegative val="0"/>
            <c:bubble3D val="0"/>
          </c:dPt>
          <c:dPt>
            <c:idx val="7"/>
            <c:invertIfNegative val="0"/>
            <c:bubble3D val="0"/>
            <c:spPr>
              <a:pattFill prst="pct50">
                <a:fgClr>
                  <a:schemeClr val="accent5"/>
                </a:fgClr>
                <a:bgClr>
                  <a:schemeClr val="bg1"/>
                </a:bgClr>
              </a:pattFill>
              <a:ln>
                <a:solidFill>
                  <a:schemeClr val="bg1">
                    <a:lumMod val="50000"/>
                  </a:schemeClr>
                </a:solidFill>
              </a:ln>
            </c:spPr>
          </c:dPt>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'1617 Refresh'!$A$40:$B$67</c:f>
              <c:multiLvlStrCache>
                <c:ptCount val="8"/>
                <c:lvl>
                  <c:pt idx="0">
                    <c:v>FY 16/17</c:v>
                  </c:pt>
                  <c:pt idx="1">
                    <c:v>FY 16/17</c:v>
                  </c:pt>
                  <c:pt idx="2">
                    <c:v>FY 16/17</c:v>
                  </c:pt>
                  <c:pt idx="3">
                    <c:v>FY 16/17</c:v>
                  </c:pt>
                  <c:pt idx="4">
                    <c:v>FY 16/17</c:v>
                  </c:pt>
                  <c:pt idx="5">
                    <c:v>FY 16/17</c:v>
                  </c:pt>
                  <c:pt idx="6">
                    <c:v>FY 16/17</c:v>
                  </c:pt>
                  <c:pt idx="7">
                    <c:v>Capacity Benchmark</c:v>
                  </c:pt>
                </c:lvl>
                <c:lvl/>
              </c:multiLvlStrCache>
            </c:multiLvlStrRef>
          </c:cat>
          <c:val>
            <c:numRef>
              <c:f>'1617 Refresh'!$F$40:$F$67</c:f>
              <c:numCache>
                <c:formatCode>0.0%</c:formatCode>
                <c:ptCount val="8"/>
                <c:pt idx="0">
                  <c:v>0.39211223955120089</c:v>
                </c:pt>
                <c:pt idx="1">
                  <c:v>0.5359191944241094</c:v>
                </c:pt>
                <c:pt idx="2">
                  <c:v>0.49830261821978622</c:v>
                </c:pt>
                <c:pt idx="3">
                  <c:v>0.45071507163313279</c:v>
                </c:pt>
                <c:pt idx="4">
                  <c:v>0.50117013926854148</c:v>
                </c:pt>
                <c:pt idx="5">
                  <c:v>0.50626615619190185</c:v>
                </c:pt>
                <c:pt idx="6">
                  <c:v>0.50906309892782375</c:v>
                </c:pt>
                <c:pt idx="7">
                  <c:v>0.25</c:v>
                </c:pt>
              </c:numCache>
            </c:numRef>
          </c:val>
          <c:extLst/>
        </c:ser>
        <c:dLbls>
          <c:showLegendKey val="0"/>
          <c:showVal val="0"/>
          <c:showCatName val="0"/>
          <c:showSerName val="0"/>
          <c:showPercent val="0"/>
          <c:showBubbleSize val="0"/>
        </c:dLbls>
        <c:gapWidth val="39"/>
        <c:overlap val="100"/>
        <c:axId val="205808216"/>
        <c:axId val="280137728"/>
      </c:barChart>
      <c:catAx>
        <c:axId val="205808216"/>
        <c:scaling>
          <c:orientation val="minMax"/>
        </c:scaling>
        <c:delete val="0"/>
        <c:axPos val="b"/>
        <c:numFmt formatCode="General" sourceLinked="0"/>
        <c:majorTickMark val="none"/>
        <c:minorTickMark val="none"/>
        <c:tickLblPos val="nextTo"/>
        <c:crossAx val="280137728"/>
        <c:crosses val="autoZero"/>
        <c:auto val="1"/>
        <c:lblAlgn val="ctr"/>
        <c:lblOffset val="100"/>
        <c:noMultiLvlLbl val="0"/>
      </c:catAx>
      <c:valAx>
        <c:axId val="280137728"/>
        <c:scaling>
          <c:orientation val="minMax"/>
        </c:scaling>
        <c:delete val="0"/>
        <c:axPos val="l"/>
        <c:majorGridlines>
          <c:spPr>
            <a:ln>
              <a:solidFill>
                <a:schemeClr val="bg1">
                  <a:lumMod val="85000"/>
                </a:schemeClr>
              </a:solidFill>
              <a:prstDash val="dash"/>
            </a:ln>
          </c:spPr>
        </c:majorGridlines>
        <c:title>
          <c:tx>
            <c:rich>
              <a:bodyPr rot="-5400000" vert="horz"/>
              <a:lstStyle/>
              <a:p>
                <a:pPr>
                  <a:defRPr sz="1200"/>
                </a:pPr>
                <a:r>
                  <a:rPr lang="en-US" sz="1200"/>
                  <a:t>Percent of Deaths Supported by Sector </a:t>
                </a:r>
              </a:p>
            </c:rich>
          </c:tx>
          <c:layout>
            <c:manualLayout>
              <c:xMode val="edge"/>
              <c:yMode val="edge"/>
              <c:x val="6.5755170462657893E-3"/>
              <c:y val="0.27043576203403341"/>
            </c:manualLayout>
          </c:layout>
          <c:overlay val="0"/>
        </c:title>
        <c:numFmt formatCode="0%" sourceLinked="1"/>
        <c:majorTickMark val="none"/>
        <c:minorTickMark val="none"/>
        <c:tickLblPos val="nextTo"/>
        <c:crossAx val="205808216"/>
        <c:crosses val="autoZero"/>
        <c:crossBetween val="between"/>
      </c:valAx>
    </c:plotArea>
    <c:legend>
      <c:legendPos val="b"/>
      <c:layout>
        <c:manualLayout>
          <c:xMode val="edge"/>
          <c:yMode val="edge"/>
          <c:x val="0.17999298730600755"/>
          <c:y val="0.94755898921434445"/>
          <c:w val="0.64969446505340822"/>
          <c:h val="5.2441010785655537E-2"/>
        </c:manualLayout>
      </c:layout>
      <c:overlay val="0"/>
      <c:txPr>
        <a:bodyPr/>
        <a:lstStyle/>
        <a:p>
          <a:pPr>
            <a:defRPr sz="1200"/>
          </a:pPr>
          <a:endParaRPr lang="en-US"/>
        </a:p>
      </c:txPr>
    </c:legend>
    <c:plotVisOnly val="1"/>
    <c:dispBlanksAs val="gap"/>
    <c:showDLblsOverMax val="0"/>
  </c:chart>
  <c:spPr>
    <a:ln>
      <a:noFill/>
    </a:ln>
  </c:sp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0.1101</cdr:x>
      <cdr:y>0.8103</cdr:y>
    </cdr:from>
    <cdr:to>
      <cdr:x>1</cdr:x>
      <cdr:y>1</cdr:y>
    </cdr:to>
    <cdr:sp macro="" textlink="">
      <cdr:nvSpPr>
        <cdr:cNvPr id="2" name="TextBox 1"/>
        <cdr:cNvSpPr txBox="1"/>
      </cdr:nvSpPr>
      <cdr:spPr>
        <a:xfrm xmlns:a="http://schemas.openxmlformats.org/drawingml/2006/main">
          <a:off x="866632" y="3905936"/>
          <a:ext cx="700480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0.10884</cdr:x>
      <cdr:y>0.87256</cdr:y>
    </cdr:from>
    <cdr:to>
      <cdr:x>0.95398</cdr:x>
      <cdr:y>0.94441</cdr:y>
    </cdr:to>
    <cdr:sp macro="" textlink="">
      <cdr:nvSpPr>
        <cdr:cNvPr id="3" name="TextBox 2"/>
        <cdr:cNvSpPr txBox="1"/>
      </cdr:nvSpPr>
      <cdr:spPr>
        <a:xfrm xmlns:a="http://schemas.openxmlformats.org/drawingml/2006/main">
          <a:off x="856743" y="4332673"/>
          <a:ext cx="6652469" cy="3567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Grey                    Bruce                  Huron                Perth            Oxford Norfolk    London Middlesex   Elgin </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4A1DE3C-08DC-4D94-9CCA-1018F78BF990}" type="datetimeFigureOut">
              <a:rPr lang="en-CA" smtClean="0"/>
              <a:t>12/02/2018</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BBBCFF8-98F7-4998-AC93-148D65BCD945}" type="slidenum">
              <a:rPr lang="en-CA" smtClean="0"/>
              <a:t>‹#›</a:t>
            </a:fld>
            <a:endParaRPr lang="en-CA"/>
          </a:p>
        </p:txBody>
      </p:sp>
    </p:spTree>
    <p:extLst>
      <p:ext uri="{BB962C8B-B14F-4D97-AF65-F5344CB8AC3E}">
        <p14:creationId xmlns:p14="http://schemas.microsoft.com/office/powerpoint/2010/main" val="2816410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F9E5F7-19A2-4FCA-9292-0CD63B129B97}" type="datetimeFigureOut">
              <a:rPr lang="en-US" smtClean="0"/>
              <a:t>2/12/2018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9862BB-0E6A-4877-8818-13188F88A10D}" type="slidenum">
              <a:rPr lang="en-US" smtClean="0"/>
              <a:t>‹#›</a:t>
            </a:fld>
            <a:endParaRPr lang="en-US"/>
          </a:p>
        </p:txBody>
      </p:sp>
    </p:spTree>
    <p:extLst>
      <p:ext uri="{BB962C8B-B14F-4D97-AF65-F5344CB8AC3E}">
        <p14:creationId xmlns:p14="http://schemas.microsoft.com/office/powerpoint/2010/main" val="351040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1</a:t>
            </a:fld>
            <a:endParaRPr lang="en-US"/>
          </a:p>
        </p:txBody>
      </p:sp>
    </p:spTree>
    <p:extLst>
      <p:ext uri="{BB962C8B-B14F-4D97-AF65-F5344CB8AC3E}">
        <p14:creationId xmlns:p14="http://schemas.microsoft.com/office/powerpoint/2010/main" val="1772729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11</a:t>
            </a:fld>
            <a:endParaRPr lang="en-US"/>
          </a:p>
        </p:txBody>
      </p:sp>
    </p:spTree>
    <p:extLst>
      <p:ext uri="{BB962C8B-B14F-4D97-AF65-F5344CB8AC3E}">
        <p14:creationId xmlns:p14="http://schemas.microsoft.com/office/powerpoint/2010/main" val="1577082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14</a:t>
            </a:fld>
            <a:endParaRPr lang="en-US"/>
          </a:p>
        </p:txBody>
      </p:sp>
    </p:spTree>
    <p:extLst>
      <p:ext uri="{BB962C8B-B14F-4D97-AF65-F5344CB8AC3E}">
        <p14:creationId xmlns:p14="http://schemas.microsoft.com/office/powerpoint/2010/main" val="3958556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15</a:t>
            </a:fld>
            <a:endParaRPr lang="en-US"/>
          </a:p>
        </p:txBody>
      </p:sp>
    </p:spTree>
    <p:extLst>
      <p:ext uri="{BB962C8B-B14F-4D97-AF65-F5344CB8AC3E}">
        <p14:creationId xmlns:p14="http://schemas.microsoft.com/office/powerpoint/2010/main" val="11407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16</a:t>
            </a:fld>
            <a:endParaRPr lang="en-US"/>
          </a:p>
        </p:txBody>
      </p:sp>
    </p:spTree>
    <p:extLst>
      <p:ext uri="{BB962C8B-B14F-4D97-AF65-F5344CB8AC3E}">
        <p14:creationId xmlns:p14="http://schemas.microsoft.com/office/powerpoint/2010/main" val="3519563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17</a:t>
            </a:fld>
            <a:endParaRPr lang="en-US"/>
          </a:p>
        </p:txBody>
      </p:sp>
    </p:spTree>
    <p:extLst>
      <p:ext uri="{BB962C8B-B14F-4D97-AF65-F5344CB8AC3E}">
        <p14:creationId xmlns:p14="http://schemas.microsoft.com/office/powerpoint/2010/main" val="2977357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19</a:t>
            </a:fld>
            <a:endParaRPr lang="en-US"/>
          </a:p>
        </p:txBody>
      </p:sp>
    </p:spTree>
    <p:extLst>
      <p:ext uri="{BB962C8B-B14F-4D97-AF65-F5344CB8AC3E}">
        <p14:creationId xmlns:p14="http://schemas.microsoft.com/office/powerpoint/2010/main" val="3769047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20</a:t>
            </a:fld>
            <a:endParaRPr lang="en-US"/>
          </a:p>
        </p:txBody>
      </p:sp>
    </p:spTree>
    <p:extLst>
      <p:ext uri="{BB962C8B-B14F-4D97-AF65-F5344CB8AC3E}">
        <p14:creationId xmlns:p14="http://schemas.microsoft.com/office/powerpoint/2010/main" val="264441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24</a:t>
            </a:fld>
            <a:endParaRPr lang="en-US"/>
          </a:p>
        </p:txBody>
      </p:sp>
    </p:spTree>
    <p:extLst>
      <p:ext uri="{BB962C8B-B14F-4D97-AF65-F5344CB8AC3E}">
        <p14:creationId xmlns:p14="http://schemas.microsoft.com/office/powerpoint/2010/main" val="456828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25</a:t>
            </a:fld>
            <a:endParaRPr lang="en-US"/>
          </a:p>
        </p:txBody>
      </p:sp>
    </p:spTree>
    <p:extLst>
      <p:ext uri="{BB962C8B-B14F-4D97-AF65-F5344CB8AC3E}">
        <p14:creationId xmlns:p14="http://schemas.microsoft.com/office/powerpoint/2010/main" val="4211768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27</a:t>
            </a:fld>
            <a:endParaRPr lang="en-US"/>
          </a:p>
        </p:txBody>
      </p:sp>
    </p:spTree>
    <p:extLst>
      <p:ext uri="{BB962C8B-B14F-4D97-AF65-F5344CB8AC3E}">
        <p14:creationId xmlns:p14="http://schemas.microsoft.com/office/powerpoint/2010/main" val="102683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2</a:t>
            </a:fld>
            <a:endParaRPr lang="en-US"/>
          </a:p>
        </p:txBody>
      </p:sp>
    </p:spTree>
    <p:extLst>
      <p:ext uri="{BB962C8B-B14F-4D97-AF65-F5344CB8AC3E}">
        <p14:creationId xmlns:p14="http://schemas.microsoft.com/office/powerpoint/2010/main" val="3510623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28</a:t>
            </a:fld>
            <a:endParaRPr lang="en-US"/>
          </a:p>
        </p:txBody>
      </p:sp>
    </p:spTree>
    <p:extLst>
      <p:ext uri="{BB962C8B-B14F-4D97-AF65-F5344CB8AC3E}">
        <p14:creationId xmlns:p14="http://schemas.microsoft.com/office/powerpoint/2010/main" val="3159183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30</a:t>
            </a:fld>
            <a:endParaRPr lang="en-US"/>
          </a:p>
        </p:txBody>
      </p:sp>
    </p:spTree>
    <p:extLst>
      <p:ext uri="{BB962C8B-B14F-4D97-AF65-F5344CB8AC3E}">
        <p14:creationId xmlns:p14="http://schemas.microsoft.com/office/powerpoint/2010/main" val="226165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4</a:t>
            </a:fld>
            <a:endParaRPr lang="en-US"/>
          </a:p>
        </p:txBody>
      </p:sp>
    </p:spTree>
    <p:extLst>
      <p:ext uri="{BB962C8B-B14F-4D97-AF65-F5344CB8AC3E}">
        <p14:creationId xmlns:p14="http://schemas.microsoft.com/office/powerpoint/2010/main" val="168519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5</a:t>
            </a:fld>
            <a:endParaRPr lang="en-US"/>
          </a:p>
        </p:txBody>
      </p:sp>
    </p:spTree>
    <p:extLst>
      <p:ext uri="{BB962C8B-B14F-4D97-AF65-F5344CB8AC3E}">
        <p14:creationId xmlns:p14="http://schemas.microsoft.com/office/powerpoint/2010/main" val="61887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6</a:t>
            </a:fld>
            <a:endParaRPr lang="en-US"/>
          </a:p>
        </p:txBody>
      </p:sp>
    </p:spTree>
    <p:extLst>
      <p:ext uri="{BB962C8B-B14F-4D97-AF65-F5344CB8AC3E}">
        <p14:creationId xmlns:p14="http://schemas.microsoft.com/office/powerpoint/2010/main" val="61713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7</a:t>
            </a:fld>
            <a:endParaRPr lang="en-US"/>
          </a:p>
        </p:txBody>
      </p:sp>
    </p:spTree>
    <p:extLst>
      <p:ext uri="{BB962C8B-B14F-4D97-AF65-F5344CB8AC3E}">
        <p14:creationId xmlns:p14="http://schemas.microsoft.com/office/powerpoint/2010/main" val="2225358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8</a:t>
            </a:fld>
            <a:endParaRPr lang="en-US"/>
          </a:p>
        </p:txBody>
      </p:sp>
    </p:spTree>
    <p:extLst>
      <p:ext uri="{BB962C8B-B14F-4D97-AF65-F5344CB8AC3E}">
        <p14:creationId xmlns:p14="http://schemas.microsoft.com/office/powerpoint/2010/main" val="3328858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9</a:t>
            </a:fld>
            <a:endParaRPr lang="en-US"/>
          </a:p>
        </p:txBody>
      </p:sp>
    </p:spTree>
    <p:extLst>
      <p:ext uri="{BB962C8B-B14F-4D97-AF65-F5344CB8AC3E}">
        <p14:creationId xmlns:p14="http://schemas.microsoft.com/office/powerpoint/2010/main" val="3852349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10</a:t>
            </a:fld>
            <a:endParaRPr lang="en-US"/>
          </a:p>
        </p:txBody>
      </p:sp>
    </p:spTree>
    <p:extLst>
      <p:ext uri="{BB962C8B-B14F-4D97-AF65-F5344CB8AC3E}">
        <p14:creationId xmlns:p14="http://schemas.microsoft.com/office/powerpoint/2010/main" val="779651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IHSP%2016%20Programs_F/discussion_icon_BBR.pn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IHSP%2016%20Programs_F/questionanswer_icon_BBR.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p:cNvSpPr/>
          <p:nvPr/>
        </p:nvSpPr>
        <p:spPr bwMode="auto">
          <a:xfrm>
            <a:off x="49141" y="55142"/>
            <a:ext cx="9057600" cy="890019"/>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41" y="55143"/>
            <a:ext cx="9057600" cy="892916"/>
          </a:xfrm>
          <a:prstGeom prst="rect">
            <a:avLst/>
          </a:prstGeom>
        </p:spPr>
      </p:pic>
      <p:grpSp>
        <p:nvGrpSpPr>
          <p:cNvPr id="10" name="Group 9"/>
          <p:cNvGrpSpPr>
            <a:grpSpLocks/>
          </p:cNvGrpSpPr>
          <p:nvPr/>
        </p:nvGrpSpPr>
        <p:grpSpPr bwMode="auto">
          <a:xfrm>
            <a:off x="49141" y="5025496"/>
            <a:ext cx="9057600" cy="460905"/>
            <a:chOff x="540" y="13103"/>
            <a:chExt cx="11177" cy="576"/>
          </a:xfrm>
        </p:grpSpPr>
        <p:grpSp>
          <p:nvGrpSpPr>
            <p:cNvPr id="11" name="Group 10"/>
            <p:cNvGrpSpPr>
              <a:grpSpLocks/>
            </p:cNvGrpSpPr>
            <p:nvPr userDrawn="1"/>
          </p:nvGrpSpPr>
          <p:grpSpPr bwMode="auto">
            <a:xfrm>
              <a:off x="540" y="13314"/>
              <a:ext cx="11175" cy="263"/>
              <a:chOff x="540" y="13314"/>
              <a:chExt cx="11175" cy="263"/>
            </a:xfrm>
          </p:grpSpPr>
          <p:sp>
            <p:nvSpPr>
              <p:cNvPr id="18" name="Freeform 17"/>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grpSp>
        <p:grpSp>
          <p:nvGrpSpPr>
            <p:cNvPr id="12" name="Group 11"/>
            <p:cNvGrpSpPr>
              <a:grpSpLocks/>
            </p:cNvGrpSpPr>
            <p:nvPr userDrawn="1"/>
          </p:nvGrpSpPr>
          <p:grpSpPr bwMode="auto">
            <a:xfrm>
              <a:off x="540" y="13103"/>
              <a:ext cx="11177" cy="418"/>
              <a:chOff x="540" y="13103"/>
              <a:chExt cx="11177" cy="418"/>
            </a:xfrm>
          </p:grpSpPr>
          <p:sp>
            <p:nvSpPr>
              <p:cNvPr id="17" name="Freeform 16"/>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grpSp>
        <p:grpSp>
          <p:nvGrpSpPr>
            <p:cNvPr id="13" name="Group 12"/>
            <p:cNvGrpSpPr>
              <a:grpSpLocks/>
            </p:cNvGrpSpPr>
            <p:nvPr userDrawn="1"/>
          </p:nvGrpSpPr>
          <p:grpSpPr bwMode="auto">
            <a:xfrm>
              <a:off x="540" y="13677"/>
              <a:ext cx="11172" cy="2"/>
              <a:chOff x="540" y="13677"/>
              <a:chExt cx="11172" cy="2"/>
            </a:xfrm>
          </p:grpSpPr>
          <p:sp>
            <p:nvSpPr>
              <p:cNvPr id="16" name="Freeform 15"/>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a:p>
            </p:txBody>
          </p:sp>
        </p:grpSp>
        <p:grpSp>
          <p:nvGrpSpPr>
            <p:cNvPr id="14" name="Group 13"/>
            <p:cNvGrpSpPr>
              <a:grpSpLocks/>
            </p:cNvGrpSpPr>
            <p:nvPr userDrawn="1"/>
          </p:nvGrpSpPr>
          <p:grpSpPr bwMode="auto">
            <a:xfrm>
              <a:off x="540" y="13506"/>
              <a:ext cx="11174" cy="128"/>
              <a:chOff x="540" y="13506"/>
              <a:chExt cx="11174" cy="128"/>
            </a:xfrm>
          </p:grpSpPr>
          <p:sp>
            <p:nvSpPr>
              <p:cNvPr id="15" name="Freeform 14"/>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grpSp>
      </p:grpSp>
      <p:sp>
        <p:nvSpPr>
          <p:cNvPr id="3074" name="Rectangle 2"/>
          <p:cNvSpPr>
            <a:spLocks noGrp="1" noChangeArrowheads="1"/>
          </p:cNvSpPr>
          <p:nvPr>
            <p:ph type="ctrTitle"/>
          </p:nvPr>
        </p:nvSpPr>
        <p:spPr>
          <a:xfrm>
            <a:off x="0" y="2443163"/>
            <a:ext cx="9144000" cy="830263"/>
          </a:xfrm>
          <a:prstGeom prst="rect">
            <a:avLst/>
          </a:prstGeom>
        </p:spPr>
        <p:txBody>
          <a:bodyPr anchor="t"/>
          <a:lstStyle>
            <a:lvl1pPr algn="ctr">
              <a:defRPr sz="5000"/>
            </a:lvl1pPr>
          </a:lstStyle>
          <a:p>
            <a:pPr lvl="0"/>
            <a:r>
              <a:rPr lang="en-CA" altLang="en-US" noProof="0" smtClean="0"/>
              <a:t>Click to edit Master title style</a:t>
            </a:r>
            <a:endParaRPr lang="en-CA" altLang="en-US" noProof="0" dirty="0" smtClean="0"/>
          </a:p>
        </p:txBody>
      </p:sp>
      <p:sp>
        <p:nvSpPr>
          <p:cNvPr id="6" name="Rectangle 5"/>
          <p:cNvSpPr/>
          <p:nvPr/>
        </p:nvSpPr>
        <p:spPr bwMode="auto">
          <a:xfrm>
            <a:off x="49141" y="55143"/>
            <a:ext cx="9057600" cy="674359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3075" name="Rectangle 3"/>
          <p:cNvSpPr>
            <a:spLocks noGrp="1" noChangeArrowheads="1"/>
          </p:cNvSpPr>
          <p:nvPr>
            <p:ph type="subTitle" idx="1"/>
          </p:nvPr>
        </p:nvSpPr>
        <p:spPr>
          <a:xfrm>
            <a:off x="0" y="3227388"/>
            <a:ext cx="9144000" cy="1584325"/>
          </a:xfrm>
          <a:prstGeom prst="rect">
            <a:avLst/>
          </a:prstGeom>
        </p:spPr>
        <p:txBody>
          <a:bodyPr/>
          <a:lstStyle>
            <a:lvl1pPr marL="0" indent="0" algn="ctr">
              <a:spcAft>
                <a:spcPct val="0"/>
              </a:spcAft>
              <a:buFont typeface="Times" panose="02020603050405020304" pitchFamily="18" charset="0"/>
              <a:buNone/>
              <a:defRPr sz="2200">
                <a:latin typeface="Arial Narrow"/>
                <a:cs typeface="Arial Narrow"/>
              </a:defRPr>
            </a:lvl1pPr>
          </a:lstStyle>
          <a:p>
            <a:pPr lvl="0"/>
            <a:r>
              <a:rPr lang="en-CA" altLang="en-US" noProof="0" dirty="0" smtClean="0"/>
              <a:t>Click to edit Master subtitle style</a:t>
            </a:r>
          </a:p>
        </p:txBody>
      </p:sp>
      <p:pic>
        <p:nvPicPr>
          <p:cNvPr id="2" name="Picture 1" descr="Symbol of the Government of Ontario | Local Health Integration Network" title="Symbol of the Government of Ontario | Local Health Integration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7569" y="5665989"/>
            <a:ext cx="1660635" cy="777144"/>
          </a:xfrm>
          <a:prstGeom prst="rect">
            <a:avLst/>
          </a:prstGeom>
        </p:spPr>
      </p:pic>
      <p:sp>
        <p:nvSpPr>
          <p:cNvPr id="19" name="Rectangle 18"/>
          <p:cNvSpPr/>
          <p:nvPr userDrawn="1"/>
        </p:nvSpPr>
        <p:spPr bwMode="auto">
          <a:xfrm>
            <a:off x="49141" y="55143"/>
            <a:ext cx="9057600" cy="890018"/>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41" y="55142"/>
            <a:ext cx="9057600" cy="892916"/>
          </a:xfrm>
          <a:prstGeom prst="rect">
            <a:avLst/>
          </a:prstGeom>
        </p:spPr>
      </p:pic>
      <p:grpSp>
        <p:nvGrpSpPr>
          <p:cNvPr id="21" name="Group 20"/>
          <p:cNvGrpSpPr>
            <a:grpSpLocks/>
          </p:cNvGrpSpPr>
          <p:nvPr userDrawn="1"/>
        </p:nvGrpSpPr>
        <p:grpSpPr bwMode="auto">
          <a:xfrm>
            <a:off x="49141" y="5025494"/>
            <a:ext cx="9057600" cy="460905"/>
            <a:chOff x="540" y="13103"/>
            <a:chExt cx="11177" cy="576"/>
          </a:xfrm>
        </p:grpSpPr>
        <p:grpSp>
          <p:nvGrpSpPr>
            <p:cNvPr id="22" name="Group 21"/>
            <p:cNvGrpSpPr>
              <a:grpSpLocks/>
            </p:cNvGrpSpPr>
            <p:nvPr userDrawn="1"/>
          </p:nvGrpSpPr>
          <p:grpSpPr bwMode="auto">
            <a:xfrm>
              <a:off x="540" y="13314"/>
              <a:ext cx="11175" cy="263"/>
              <a:chOff x="540" y="13314"/>
              <a:chExt cx="11175" cy="263"/>
            </a:xfrm>
          </p:grpSpPr>
          <p:sp>
            <p:nvSpPr>
              <p:cNvPr id="29" name="Freeform 28"/>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grpSp>
        <p:grpSp>
          <p:nvGrpSpPr>
            <p:cNvPr id="23" name="Group 22"/>
            <p:cNvGrpSpPr>
              <a:grpSpLocks/>
            </p:cNvGrpSpPr>
            <p:nvPr userDrawn="1"/>
          </p:nvGrpSpPr>
          <p:grpSpPr bwMode="auto">
            <a:xfrm>
              <a:off x="540" y="13103"/>
              <a:ext cx="11177" cy="418"/>
              <a:chOff x="540" y="13103"/>
              <a:chExt cx="11177" cy="418"/>
            </a:xfrm>
          </p:grpSpPr>
          <p:sp>
            <p:nvSpPr>
              <p:cNvPr id="28" name="Freeform 27"/>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grpSp>
        <p:grpSp>
          <p:nvGrpSpPr>
            <p:cNvPr id="24" name="Group 23"/>
            <p:cNvGrpSpPr>
              <a:grpSpLocks/>
            </p:cNvGrpSpPr>
            <p:nvPr userDrawn="1"/>
          </p:nvGrpSpPr>
          <p:grpSpPr bwMode="auto">
            <a:xfrm>
              <a:off x="540" y="13677"/>
              <a:ext cx="11172" cy="2"/>
              <a:chOff x="540" y="13677"/>
              <a:chExt cx="11172" cy="2"/>
            </a:xfrm>
          </p:grpSpPr>
          <p:sp>
            <p:nvSpPr>
              <p:cNvPr id="27" name="Freeform 26"/>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a:p>
            </p:txBody>
          </p:sp>
        </p:grpSp>
        <p:grpSp>
          <p:nvGrpSpPr>
            <p:cNvPr id="25" name="Group 24"/>
            <p:cNvGrpSpPr>
              <a:grpSpLocks/>
            </p:cNvGrpSpPr>
            <p:nvPr userDrawn="1"/>
          </p:nvGrpSpPr>
          <p:grpSpPr bwMode="auto">
            <a:xfrm>
              <a:off x="540" y="13506"/>
              <a:ext cx="11174" cy="128"/>
              <a:chOff x="540" y="13506"/>
              <a:chExt cx="11174" cy="128"/>
            </a:xfrm>
          </p:grpSpPr>
          <p:sp>
            <p:nvSpPr>
              <p:cNvPr id="26" name="Freeform 25"/>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grpSp>
      </p:grpSp>
      <p:sp>
        <p:nvSpPr>
          <p:cNvPr id="30" name="Rectangle 29"/>
          <p:cNvSpPr/>
          <p:nvPr userDrawn="1"/>
        </p:nvSpPr>
        <p:spPr bwMode="auto">
          <a:xfrm>
            <a:off x="49141" y="55143"/>
            <a:ext cx="9057600" cy="674359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34"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35"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a:prstGeom prst="rect">
            <a:avLst/>
          </a:prstGeom>
        </p:spPr>
        <p:txBody>
          <a:bodyPr/>
          <a:lstStyle>
            <a:lvl1pPr>
              <a:defRPr sz="3200"/>
            </a:lvl1pPr>
          </a:lstStyle>
          <a:p>
            <a:r>
              <a:rPr lang="en-CA" dirty="0" smtClean="0"/>
              <a:t>Click to edit Master title style</a:t>
            </a:r>
            <a:endParaRPr lang="en-CA" dirty="0"/>
          </a:p>
        </p:txBody>
      </p:sp>
      <p:sp>
        <p:nvSpPr>
          <p:cNvPr id="3" name="Content Placeholder 2"/>
          <p:cNvSpPr>
            <a:spLocks noGrp="1"/>
          </p:cNvSpPr>
          <p:nvPr>
            <p:ph idx="1"/>
          </p:nvPr>
        </p:nvSpPr>
        <p:spPr>
          <a:xfrm>
            <a:off x="3887788" y="987426"/>
            <a:ext cx="4629150" cy="4873625"/>
          </a:xfrm>
          <a:prstGeom prst="rect">
            <a:avLst/>
          </a:prstGeom>
        </p:spPr>
        <p:txBody>
          <a:bodyPr/>
          <a:lstStyle>
            <a:lvl1pPr>
              <a:defRPr sz="3200">
                <a:latin typeface="Arial Narrow"/>
                <a:cs typeface="Arial Narrow"/>
              </a:defRPr>
            </a:lvl1pPr>
            <a:lvl2pPr>
              <a:defRPr sz="2800">
                <a:latin typeface="Arial Narrow"/>
                <a:cs typeface="Arial Narrow"/>
              </a:defRPr>
            </a:lvl2pPr>
            <a:lvl3pPr>
              <a:defRPr sz="2400">
                <a:latin typeface="Arial Narrow"/>
                <a:cs typeface="Arial Narrow"/>
              </a:defRPr>
            </a:lvl3pPr>
            <a:lvl4pPr>
              <a:defRPr sz="2000">
                <a:latin typeface="Arial Narrow"/>
                <a:cs typeface="Arial Narrow"/>
              </a:defRPr>
            </a:lvl4pPr>
            <a:lvl5pPr>
              <a:defRPr sz="2000">
                <a:latin typeface="Arial Narrow"/>
                <a:cs typeface="Arial Narrow"/>
              </a:defRPr>
            </a:lvl5pPr>
            <a:lvl6pPr>
              <a:defRPr sz="2000"/>
            </a:lvl6pPr>
            <a:lvl7pPr>
              <a:defRPr sz="2000"/>
            </a:lvl7pPr>
            <a:lvl8pPr>
              <a:defRPr sz="2000"/>
            </a:lvl8pPr>
            <a:lvl9pPr>
              <a:defRPr sz="20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4" name="Text Placeholder 3"/>
          <p:cNvSpPr>
            <a:spLocks noGrp="1"/>
          </p:cNvSpPr>
          <p:nvPr>
            <p:ph type="body" sz="half" idx="2"/>
          </p:nvPr>
        </p:nvSpPr>
        <p:spPr>
          <a:xfrm>
            <a:off x="630240" y="2057401"/>
            <a:ext cx="2949575" cy="3811588"/>
          </a:xfrm>
          <a:prstGeom prst="rect">
            <a:avLst/>
          </a:prstGeom>
        </p:spPr>
        <p:txBody>
          <a:bodyPr/>
          <a:lstStyle>
            <a:lvl1pPr marL="0" indent="0">
              <a:buNone/>
              <a:defRPr sz="1600">
                <a:latin typeface="Arial Narrow"/>
                <a:cs typeface="Arial Narrow"/>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dirty="0" smtClean="0"/>
              <a:t>Click to edit Master text styles</a:t>
            </a:r>
          </a:p>
        </p:txBody>
      </p:sp>
      <p:sp>
        <p:nvSpPr>
          <p:cNvPr id="8"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9"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
        <p:nvSpPr>
          <p:cNvPr id="10"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Tree>
    <p:extLst>
      <p:ext uri="{BB962C8B-B14F-4D97-AF65-F5344CB8AC3E}">
        <p14:creationId xmlns:p14="http://schemas.microsoft.com/office/powerpoint/2010/main" val="3215002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a:prstGeom prst="rect">
            <a:avLst/>
          </a:prstGeom>
        </p:spPr>
        <p:txBody>
          <a:bodyPr/>
          <a:lstStyle>
            <a:lvl1pPr>
              <a:defRPr sz="3200"/>
            </a:lvl1pPr>
          </a:lstStyle>
          <a:p>
            <a:r>
              <a:rPr lang="en-CA" dirty="0" smtClean="0"/>
              <a:t>Click to edit Master title style</a:t>
            </a:r>
            <a:endParaRPr lang="en-CA" dirty="0"/>
          </a:p>
        </p:txBody>
      </p:sp>
      <p:sp>
        <p:nvSpPr>
          <p:cNvPr id="3" name="Picture Placeholder 2"/>
          <p:cNvSpPr>
            <a:spLocks noGrp="1"/>
          </p:cNvSpPr>
          <p:nvPr>
            <p:ph type="pic" idx="1"/>
          </p:nvPr>
        </p:nvSpPr>
        <p:spPr>
          <a:xfrm>
            <a:off x="3887788" y="987426"/>
            <a:ext cx="4629150" cy="4873625"/>
          </a:xfrm>
          <a:prstGeom prst="rect">
            <a:avLst/>
          </a:prstGeom>
        </p:spPr>
        <p:txBody>
          <a:bodyPr/>
          <a:lstStyle>
            <a:lvl1pPr marL="0" indent="0">
              <a:buNone/>
              <a:defRPr sz="32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4" name="Text Placeholder 3"/>
          <p:cNvSpPr>
            <a:spLocks noGrp="1"/>
          </p:cNvSpPr>
          <p:nvPr>
            <p:ph type="body" sz="half" idx="2"/>
          </p:nvPr>
        </p:nvSpPr>
        <p:spPr>
          <a:xfrm>
            <a:off x="630240" y="2057401"/>
            <a:ext cx="2949575" cy="3811588"/>
          </a:xfrm>
          <a:prstGeom prst="rect">
            <a:avLst/>
          </a:prstGeom>
        </p:spPr>
        <p:txBody>
          <a:bodyPr/>
          <a:lstStyle>
            <a:lvl1pPr marL="0" indent="0">
              <a:buNone/>
              <a:defRPr sz="1600">
                <a:latin typeface="Arial Narrow"/>
                <a:cs typeface="Arial Narrow"/>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dirty="0" smtClean="0"/>
              <a:t>Click to edit Master text styles</a:t>
            </a:r>
          </a:p>
        </p:txBody>
      </p:sp>
      <p:sp>
        <p:nvSpPr>
          <p:cNvPr id="8"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9"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10"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331803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bwMode="auto">
          <a:xfrm>
            <a:off x="48381" y="132728"/>
            <a:ext cx="9049027" cy="6655999"/>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8" name="Title 7"/>
          <p:cNvSpPr>
            <a:spLocks noGrp="1" noChangeArrowheads="1"/>
          </p:cNvSpPr>
          <p:nvPr>
            <p:ph type="ctrTitle" hasCustomPrompt="1"/>
          </p:nvPr>
        </p:nvSpPr>
        <p:spPr>
          <a:xfrm>
            <a:off x="0" y="3103453"/>
            <a:ext cx="9144000" cy="1403123"/>
          </a:xfrm>
          <a:prstGeom prst="rect">
            <a:avLst/>
          </a:prstGeom>
        </p:spPr>
        <p:txBody>
          <a:bodyPr anchor="t"/>
          <a:lstStyle>
            <a:lvl1pPr algn="ctr">
              <a:defRPr sz="3200" baseline="0">
                <a:solidFill>
                  <a:schemeClr val="bg1"/>
                </a:solidFill>
              </a:defRPr>
            </a:lvl1pPr>
          </a:lstStyle>
          <a:p>
            <a:pPr lvl="0"/>
            <a:r>
              <a:rPr lang="en-CA" dirty="0" smtClean="0"/>
              <a:t>Section Slide – Click to add title</a:t>
            </a:r>
            <a:endParaRPr lang="en-CA" altLang="en-US" noProof="0" dirty="0" smtClean="0"/>
          </a:p>
        </p:txBody>
      </p:sp>
      <p:sp>
        <p:nvSpPr>
          <p:cNvPr id="4" name="Rectangle 4"/>
          <p:cNvSpPr>
            <a:spLocks noGrp="1" noChangeArrowheads="1"/>
          </p:cNvSpPr>
          <p:nvPr>
            <p:ph type="dt" sz="half" idx="13"/>
          </p:nvPr>
        </p:nvSpPr>
        <p:spPr>
          <a:xfrm>
            <a:off x="838200" y="6400800"/>
            <a:ext cx="1905000" cy="457200"/>
          </a:xfrm>
          <a:prstGeom prst="rect">
            <a:avLst/>
          </a:prstGeom>
        </p:spPr>
        <p:txBody>
          <a:bodyPr/>
          <a:lstStyle>
            <a:lvl1pPr>
              <a:defRPr sz="1400">
                <a:solidFill>
                  <a:schemeClr val="bg1"/>
                </a:solidFill>
                <a:latin typeface="Arial Narrow"/>
              </a:defRPr>
            </a:lvl1pPr>
          </a:lstStyle>
          <a:p>
            <a:endParaRPr lang="en-CA" altLang="en-US" dirty="0"/>
          </a:p>
        </p:txBody>
      </p:sp>
      <p:sp>
        <p:nvSpPr>
          <p:cNvPr id="5" name="Rectangle 5"/>
          <p:cNvSpPr>
            <a:spLocks noGrp="1" noChangeArrowheads="1"/>
          </p:cNvSpPr>
          <p:nvPr>
            <p:ph type="ftr" sz="quarter" idx="3"/>
          </p:nvPr>
        </p:nvSpPr>
        <p:spPr>
          <a:xfrm>
            <a:off x="3276600" y="6400800"/>
            <a:ext cx="2895600" cy="457200"/>
          </a:xfrm>
          <a:prstGeom prst="rect">
            <a:avLst/>
          </a:prstGeom>
        </p:spPr>
        <p:txBody>
          <a:bodyPr/>
          <a:lstStyle>
            <a:lvl1pPr>
              <a:defRPr sz="1400">
                <a:solidFill>
                  <a:schemeClr val="bg1"/>
                </a:solidFill>
                <a:latin typeface="Arial Narrow"/>
              </a:defRPr>
            </a:lvl1pPr>
          </a:lstStyle>
          <a:p>
            <a:endParaRPr lang="en-CA" altLang="en-US" dirty="0"/>
          </a:p>
        </p:txBody>
      </p:sp>
      <p:sp>
        <p:nvSpPr>
          <p:cNvPr id="6"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chemeClr val="bg1"/>
                </a:solidFill>
                <a:latin typeface="Arial Narrow"/>
              </a:rPr>
              <a:pPr/>
              <a:t>‹#›</a:t>
            </a:fld>
            <a:endParaRPr lang="en-CA" altLang="en-US" dirty="0">
              <a:solidFill>
                <a:schemeClr val="bg1"/>
              </a:solidFill>
              <a:latin typeface="Arial Narrow"/>
            </a:endParaRPr>
          </a:p>
        </p:txBody>
      </p:sp>
    </p:spTree>
    <p:extLst>
      <p:ext uri="{BB962C8B-B14F-4D97-AF65-F5344CB8AC3E}">
        <p14:creationId xmlns:p14="http://schemas.microsoft.com/office/powerpoint/2010/main" val="157116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bwMode="auto">
          <a:xfrm>
            <a:off x="48381" y="61576"/>
            <a:ext cx="9049027" cy="6727151"/>
          </a:xfrm>
          <a:prstGeom prst="rect">
            <a:avLst/>
          </a:prstGeom>
          <a:solidFill>
            <a:srgbClr val="89898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en-CA" b="0" i="0" u="none" strike="noStrike" cap="none" normalizeH="0" baseline="0" dirty="0" smtClean="0">
              <a:ln>
                <a:noFill/>
              </a:ln>
              <a:effectLst/>
            </a:endParaRPr>
          </a:p>
        </p:txBody>
      </p:sp>
      <p:sp>
        <p:nvSpPr>
          <p:cNvPr id="4" name="Title 3"/>
          <p:cNvSpPr>
            <a:spLocks noGrp="1" noChangeArrowheads="1"/>
          </p:cNvSpPr>
          <p:nvPr>
            <p:ph type="ctrTitle" hasCustomPrompt="1"/>
          </p:nvPr>
        </p:nvSpPr>
        <p:spPr>
          <a:xfrm>
            <a:off x="0" y="3103453"/>
            <a:ext cx="9144000" cy="1403123"/>
          </a:xfrm>
          <a:prstGeom prst="rect">
            <a:avLst/>
          </a:prstGeom>
        </p:spPr>
        <p:txBody>
          <a:bodyPr anchor="t"/>
          <a:lstStyle>
            <a:lvl1pPr algn="ctr">
              <a:defRPr sz="3200" baseline="0">
                <a:solidFill>
                  <a:schemeClr val="bg1"/>
                </a:solidFill>
              </a:defRPr>
            </a:lvl1pPr>
          </a:lstStyle>
          <a:p>
            <a:pPr lvl="0"/>
            <a:r>
              <a:rPr lang="en-CA" dirty="0" smtClean="0"/>
              <a:t>Section Slide – Click to add title</a:t>
            </a:r>
            <a:endParaRPr lang="en-CA" altLang="en-US" noProof="0" dirty="0" smtClean="0"/>
          </a:p>
        </p:txBody>
      </p:sp>
      <p:sp>
        <p:nvSpPr>
          <p:cNvPr id="6" name="Rectangle 4"/>
          <p:cNvSpPr>
            <a:spLocks noGrp="1" noChangeArrowheads="1"/>
          </p:cNvSpPr>
          <p:nvPr>
            <p:ph type="dt" sz="half" idx="13"/>
          </p:nvPr>
        </p:nvSpPr>
        <p:spPr>
          <a:xfrm>
            <a:off x="838200" y="6400800"/>
            <a:ext cx="1905000" cy="457200"/>
          </a:xfrm>
          <a:prstGeom prst="rect">
            <a:avLst/>
          </a:prstGeom>
        </p:spPr>
        <p:txBody>
          <a:bodyPr/>
          <a:lstStyle>
            <a:lvl1pPr>
              <a:defRPr sz="1400">
                <a:solidFill>
                  <a:schemeClr val="bg1"/>
                </a:solidFill>
                <a:latin typeface="Arial Narrow"/>
              </a:defRPr>
            </a:lvl1pPr>
          </a:lstStyle>
          <a:p>
            <a:endParaRPr lang="en-CA" altLang="en-US" dirty="0"/>
          </a:p>
        </p:txBody>
      </p:sp>
      <p:sp>
        <p:nvSpPr>
          <p:cNvPr id="7" name="Rectangle 5"/>
          <p:cNvSpPr>
            <a:spLocks noGrp="1" noChangeArrowheads="1"/>
          </p:cNvSpPr>
          <p:nvPr>
            <p:ph type="ftr" sz="quarter" idx="3"/>
          </p:nvPr>
        </p:nvSpPr>
        <p:spPr>
          <a:xfrm>
            <a:off x="3276600" y="6400800"/>
            <a:ext cx="2895600" cy="457200"/>
          </a:xfrm>
          <a:prstGeom prst="rect">
            <a:avLst/>
          </a:prstGeom>
        </p:spPr>
        <p:txBody>
          <a:bodyPr/>
          <a:lstStyle>
            <a:lvl1pPr>
              <a:defRPr sz="1400">
                <a:solidFill>
                  <a:schemeClr val="bg1"/>
                </a:solidFill>
                <a:latin typeface="Arial Narrow"/>
              </a:defRPr>
            </a:lvl1pPr>
          </a:lstStyle>
          <a:p>
            <a:endParaRPr lang="en-CA" altLang="en-US" dirty="0"/>
          </a:p>
        </p:txBody>
      </p:sp>
      <p:sp>
        <p:nvSpPr>
          <p:cNvPr id="8"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chemeClr val="bg1"/>
                </a:solidFill>
                <a:latin typeface="Arial Narrow"/>
              </a:rPr>
              <a:pPr/>
              <a:t>‹#›</a:t>
            </a:fld>
            <a:endParaRPr lang="en-CA" altLang="en-US" dirty="0">
              <a:solidFill>
                <a:schemeClr val="bg1"/>
              </a:solidFill>
              <a:latin typeface="Arial Narrow"/>
            </a:endParaRPr>
          </a:p>
        </p:txBody>
      </p:sp>
    </p:spTree>
    <p:extLst>
      <p:ext uri="{BB962C8B-B14F-4D97-AF65-F5344CB8AC3E}">
        <p14:creationId xmlns:p14="http://schemas.microsoft.com/office/powerpoint/2010/main" val="295174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pic>
        <p:nvPicPr>
          <p:cNvPr id="4" name="discussion_icon_BBR.png" descr="/Volumes/Studio/WIP/ Seed/LHIN/3551 Branding Evolution/Proofs/IHSP 16 Programs_F/discussion_icon_BBR.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148387" y="2910609"/>
            <a:ext cx="6797381" cy="1451868"/>
          </a:xfrm>
          <a:prstGeom prst="rect">
            <a:avLst/>
          </a:prstGeom>
        </p:spPr>
      </p:pic>
      <p:sp>
        <p:nvSpPr>
          <p:cNvPr id="8"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12"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13"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2880712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pic>
        <p:nvPicPr>
          <p:cNvPr id="6" name="questionanswer_icon_BBR.png" descr="/Volumes/Studio/WIP/ Seed/LHIN/3551 Branding Evolution/Proofs/IHSP 16 Programs_F/questionanswer_icon_BBR.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31084" y="2413385"/>
            <a:ext cx="8291061" cy="2188840"/>
          </a:xfrm>
          <a:prstGeom prst="rect">
            <a:avLst/>
          </a:prstGeom>
        </p:spPr>
      </p:pic>
      <p:sp>
        <p:nvSpPr>
          <p:cNvPr id="7"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8"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9"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859311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noChangeArrowheads="1"/>
          </p:cNvSpPr>
          <p:nvPr>
            <p:ph type="ctrTitle" hasCustomPrompt="1"/>
          </p:nvPr>
        </p:nvSpPr>
        <p:spPr>
          <a:xfrm>
            <a:off x="0" y="2110544"/>
            <a:ext cx="9144000" cy="1403123"/>
          </a:xfrm>
          <a:prstGeom prst="rect">
            <a:avLst/>
          </a:prstGeom>
        </p:spPr>
        <p:txBody>
          <a:bodyPr anchor="t"/>
          <a:lstStyle>
            <a:lvl1pPr algn="ctr">
              <a:defRPr sz="3200" baseline="0"/>
            </a:lvl1pPr>
          </a:lstStyle>
          <a:p>
            <a:pPr lvl="0"/>
            <a:r>
              <a:rPr lang="en-CA" dirty="0" smtClean="0"/>
              <a:t>For more information please visit </a:t>
            </a:r>
            <a:br>
              <a:rPr lang="en-CA" dirty="0" smtClean="0"/>
            </a:br>
            <a:r>
              <a:rPr lang="en-CA" dirty="0" err="1" smtClean="0"/>
              <a:t>www.southwestlhin.on.ca</a:t>
            </a:r>
            <a:endParaRPr lang="en-CA" altLang="en-US" noProof="0" dirty="0" smtClean="0"/>
          </a:p>
        </p:txBody>
      </p:sp>
      <p:grpSp>
        <p:nvGrpSpPr>
          <p:cNvPr id="5" name="Group 4"/>
          <p:cNvGrpSpPr>
            <a:grpSpLocks/>
          </p:cNvGrpSpPr>
          <p:nvPr userDrawn="1"/>
        </p:nvGrpSpPr>
        <p:grpSpPr bwMode="auto">
          <a:xfrm>
            <a:off x="49141" y="5025494"/>
            <a:ext cx="9057600" cy="460905"/>
            <a:chOff x="540" y="13103"/>
            <a:chExt cx="11177" cy="576"/>
          </a:xfrm>
        </p:grpSpPr>
        <p:grpSp>
          <p:nvGrpSpPr>
            <p:cNvPr id="6" name="Group 5"/>
            <p:cNvGrpSpPr>
              <a:grpSpLocks/>
            </p:cNvGrpSpPr>
            <p:nvPr userDrawn="1"/>
          </p:nvGrpSpPr>
          <p:grpSpPr bwMode="auto">
            <a:xfrm>
              <a:off x="540" y="13314"/>
              <a:ext cx="11175" cy="263"/>
              <a:chOff x="540" y="13314"/>
              <a:chExt cx="11175" cy="263"/>
            </a:xfrm>
          </p:grpSpPr>
          <p:sp>
            <p:nvSpPr>
              <p:cNvPr id="13" name="Freeform 12"/>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grpSp>
        <p:grpSp>
          <p:nvGrpSpPr>
            <p:cNvPr id="7" name="Group 6"/>
            <p:cNvGrpSpPr>
              <a:grpSpLocks/>
            </p:cNvGrpSpPr>
            <p:nvPr userDrawn="1"/>
          </p:nvGrpSpPr>
          <p:grpSpPr bwMode="auto">
            <a:xfrm>
              <a:off x="540" y="13103"/>
              <a:ext cx="11177" cy="418"/>
              <a:chOff x="540" y="13103"/>
              <a:chExt cx="11177" cy="418"/>
            </a:xfrm>
          </p:grpSpPr>
          <p:sp>
            <p:nvSpPr>
              <p:cNvPr id="12" name="Freeform 11"/>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grpSp>
        <p:grpSp>
          <p:nvGrpSpPr>
            <p:cNvPr id="8" name="Group 7"/>
            <p:cNvGrpSpPr>
              <a:grpSpLocks/>
            </p:cNvGrpSpPr>
            <p:nvPr userDrawn="1"/>
          </p:nvGrpSpPr>
          <p:grpSpPr bwMode="auto">
            <a:xfrm>
              <a:off x="540" y="13677"/>
              <a:ext cx="11172" cy="2"/>
              <a:chOff x="540" y="13677"/>
              <a:chExt cx="11172" cy="2"/>
            </a:xfrm>
          </p:grpSpPr>
          <p:sp>
            <p:nvSpPr>
              <p:cNvPr id="11" name="Freeform 10"/>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a:p>
            </p:txBody>
          </p:sp>
        </p:grpSp>
        <p:grpSp>
          <p:nvGrpSpPr>
            <p:cNvPr id="9" name="Group 8"/>
            <p:cNvGrpSpPr>
              <a:grpSpLocks/>
            </p:cNvGrpSpPr>
            <p:nvPr userDrawn="1"/>
          </p:nvGrpSpPr>
          <p:grpSpPr bwMode="auto">
            <a:xfrm>
              <a:off x="540" y="13506"/>
              <a:ext cx="11174" cy="128"/>
              <a:chOff x="540" y="13506"/>
              <a:chExt cx="11174" cy="128"/>
            </a:xfrm>
          </p:grpSpPr>
          <p:sp>
            <p:nvSpPr>
              <p:cNvPr id="10" name="Freeform 9"/>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grpSp>
      </p:grpSp>
      <p:pic>
        <p:nvPicPr>
          <p:cNvPr id="14" name="Picture 13" descr="Symbol of the Government of Ontario | Local Health Integration Network" title="Symbol of the Government of Ontario | Local Health Integration Networ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7567" y="5665989"/>
            <a:ext cx="1660635" cy="777144"/>
          </a:xfrm>
          <a:prstGeom prst="rect">
            <a:avLst/>
          </a:prstGeom>
        </p:spPr>
      </p:pic>
      <p:pic>
        <p:nvPicPr>
          <p:cNvPr id="15" name="Picture 14"/>
          <p:cNvPicPr>
            <a:picLocks noChangeAspect="1"/>
          </p:cNvPicPr>
          <p:nvPr userDrawn="1"/>
        </p:nvPicPr>
        <p:blipFill>
          <a:blip r:embed="rId3"/>
          <a:stretch>
            <a:fillRect/>
          </a:stretch>
        </p:blipFill>
        <p:spPr>
          <a:xfrm>
            <a:off x="3556000" y="3636131"/>
            <a:ext cx="2082800" cy="520700"/>
          </a:xfrm>
          <a:prstGeom prst="rect">
            <a:avLst/>
          </a:prstGeom>
        </p:spPr>
      </p:pic>
      <p:sp>
        <p:nvSpPr>
          <p:cNvPr id="17"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20"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100410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52386" y="62737"/>
            <a:ext cx="9048756" cy="5512170"/>
          </a:xfrm>
          <a:prstGeom prst="rect">
            <a:avLst/>
          </a:prstGeom>
        </p:spPr>
      </p:pic>
      <p:sp>
        <p:nvSpPr>
          <p:cNvPr id="18" name="Rectangle 17"/>
          <p:cNvSpPr/>
          <p:nvPr userDrawn="1"/>
        </p:nvSpPr>
        <p:spPr bwMode="auto">
          <a:xfrm>
            <a:off x="52387" y="5424487"/>
            <a:ext cx="9048755" cy="1369484"/>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39" name="Rectangle 4"/>
          <p:cNvSpPr>
            <a:spLocks noGrp="1" noChangeArrowheads="1"/>
          </p:cNvSpPr>
          <p:nvPr>
            <p:ph type="dt" sz="half" idx="15"/>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40"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cxnSp>
        <p:nvCxnSpPr>
          <p:cNvPr id="48" name="Straight Connector 47"/>
          <p:cNvCxnSpPr/>
          <p:nvPr userDrawn="1"/>
        </p:nvCxnSpPr>
        <p:spPr bwMode="auto">
          <a:xfrm>
            <a:off x="44379" y="666750"/>
            <a:ext cx="9056763"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p:cNvSpPr/>
          <p:nvPr userDrawn="1"/>
        </p:nvSpPr>
        <p:spPr bwMode="auto">
          <a:xfrm>
            <a:off x="53176" y="53027"/>
            <a:ext cx="9053565" cy="603320"/>
          </a:xfrm>
          <a:prstGeom prst="rect">
            <a:avLst/>
          </a:prstGeom>
          <a:solidFill>
            <a:srgbClr val="000000">
              <a:alpha val="25098"/>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anose="02020603050405020304" pitchFamily="18" charset="0"/>
            </a:endParaRPr>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t="5067" r="36"/>
          <a:stretch/>
        </p:blipFill>
        <p:spPr>
          <a:xfrm>
            <a:off x="51006" y="54364"/>
            <a:ext cx="9054378" cy="847672"/>
          </a:xfrm>
          <a:prstGeom prst="rect">
            <a:avLst/>
          </a:prstGeom>
        </p:spPr>
      </p:pic>
      <p:grpSp>
        <p:nvGrpSpPr>
          <p:cNvPr id="3" name="Group 2"/>
          <p:cNvGrpSpPr/>
          <p:nvPr userDrawn="1"/>
        </p:nvGrpSpPr>
        <p:grpSpPr>
          <a:xfrm>
            <a:off x="52388" y="5576103"/>
            <a:ext cx="9054353" cy="1417882"/>
            <a:chOff x="52388" y="5576103"/>
            <a:chExt cx="9054353" cy="1417882"/>
          </a:xfrm>
        </p:grpSpPr>
        <p:pic>
          <p:nvPicPr>
            <p:cNvPr id="14" name="Picture 13"/>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001726" y="5576103"/>
              <a:ext cx="7105015" cy="1416685"/>
            </a:xfrm>
            <a:prstGeom prst="rect">
              <a:avLst/>
            </a:prstGeom>
            <a:ln>
              <a:noFill/>
            </a:ln>
            <a:extLst>
              <a:ext uri="{53640926-AAD7-44D8-BBD7-CCE9431645EC}">
                <a14:shadowObscured xmlns:a14="http://schemas.microsoft.com/office/drawing/2010/main"/>
              </a:ext>
            </a:extLst>
          </p:spPr>
        </p:pic>
        <p:pic>
          <p:nvPicPr>
            <p:cNvPr id="15" name="Picture 14"/>
            <p:cNvPicPr/>
            <p:nvPr userDrawn="1"/>
          </p:nvPicPr>
          <p:blipFill rotWithShape="1">
            <a:blip r:embed="rId4" cstate="print">
              <a:extLst>
                <a:ext uri="{28A0092B-C50C-407E-A947-70E740481C1C}">
                  <a14:useLocalDpi xmlns:a14="http://schemas.microsoft.com/office/drawing/2010/main" val="0"/>
                </a:ext>
              </a:extLst>
            </a:blip>
            <a:srcRect l="13833" r="58711"/>
            <a:stretch/>
          </p:blipFill>
          <p:spPr bwMode="auto">
            <a:xfrm>
              <a:off x="52388" y="5577300"/>
              <a:ext cx="1950731" cy="141668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7011855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bwMode="auto">
          <a:xfrm>
            <a:off x="49141" y="55142"/>
            <a:ext cx="9057600" cy="890019"/>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41" y="55143"/>
            <a:ext cx="9057600" cy="892916"/>
          </a:xfrm>
          <a:prstGeom prst="rect">
            <a:avLst/>
          </a:prstGeom>
        </p:spPr>
      </p:pic>
      <p:grpSp>
        <p:nvGrpSpPr>
          <p:cNvPr id="5" name="Group 4"/>
          <p:cNvGrpSpPr>
            <a:grpSpLocks/>
          </p:cNvGrpSpPr>
          <p:nvPr userDrawn="1"/>
        </p:nvGrpSpPr>
        <p:grpSpPr bwMode="auto">
          <a:xfrm>
            <a:off x="49141" y="5025496"/>
            <a:ext cx="9057600" cy="460905"/>
            <a:chOff x="540" y="13103"/>
            <a:chExt cx="11177" cy="576"/>
          </a:xfrm>
        </p:grpSpPr>
        <p:grpSp>
          <p:nvGrpSpPr>
            <p:cNvPr id="6" name="Group 5"/>
            <p:cNvGrpSpPr>
              <a:grpSpLocks/>
            </p:cNvGrpSpPr>
            <p:nvPr userDrawn="1"/>
          </p:nvGrpSpPr>
          <p:grpSpPr bwMode="auto">
            <a:xfrm>
              <a:off x="540" y="13314"/>
              <a:ext cx="11175" cy="263"/>
              <a:chOff x="540" y="13314"/>
              <a:chExt cx="11175" cy="263"/>
            </a:xfrm>
          </p:grpSpPr>
          <p:sp>
            <p:nvSpPr>
              <p:cNvPr id="13" name="Freeform 12"/>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grpSp>
        <p:grpSp>
          <p:nvGrpSpPr>
            <p:cNvPr id="7" name="Group 6"/>
            <p:cNvGrpSpPr>
              <a:grpSpLocks/>
            </p:cNvGrpSpPr>
            <p:nvPr userDrawn="1"/>
          </p:nvGrpSpPr>
          <p:grpSpPr bwMode="auto">
            <a:xfrm>
              <a:off x="540" y="13103"/>
              <a:ext cx="11177" cy="418"/>
              <a:chOff x="540" y="13103"/>
              <a:chExt cx="11177" cy="418"/>
            </a:xfrm>
          </p:grpSpPr>
          <p:sp>
            <p:nvSpPr>
              <p:cNvPr id="12" name="Freeform 11"/>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grpSp>
        <p:grpSp>
          <p:nvGrpSpPr>
            <p:cNvPr id="8" name="Group 7"/>
            <p:cNvGrpSpPr>
              <a:grpSpLocks/>
            </p:cNvGrpSpPr>
            <p:nvPr userDrawn="1"/>
          </p:nvGrpSpPr>
          <p:grpSpPr bwMode="auto">
            <a:xfrm>
              <a:off x="540" y="13677"/>
              <a:ext cx="11172" cy="2"/>
              <a:chOff x="540" y="13677"/>
              <a:chExt cx="11172" cy="2"/>
            </a:xfrm>
          </p:grpSpPr>
          <p:sp>
            <p:nvSpPr>
              <p:cNvPr id="11" name="Freeform 10"/>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a:p>
            </p:txBody>
          </p:sp>
        </p:grpSp>
        <p:grpSp>
          <p:nvGrpSpPr>
            <p:cNvPr id="9" name="Group 8"/>
            <p:cNvGrpSpPr>
              <a:grpSpLocks/>
            </p:cNvGrpSpPr>
            <p:nvPr userDrawn="1"/>
          </p:nvGrpSpPr>
          <p:grpSpPr bwMode="auto">
            <a:xfrm>
              <a:off x="540" y="13506"/>
              <a:ext cx="11174" cy="128"/>
              <a:chOff x="540" y="13506"/>
              <a:chExt cx="11174" cy="128"/>
            </a:xfrm>
          </p:grpSpPr>
          <p:sp>
            <p:nvSpPr>
              <p:cNvPr id="10" name="Freeform 9"/>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grpSp>
      </p:grpSp>
      <p:sp>
        <p:nvSpPr>
          <p:cNvPr id="15" name="Rectangle 14"/>
          <p:cNvSpPr/>
          <p:nvPr userDrawn="1"/>
        </p:nvSpPr>
        <p:spPr bwMode="auto">
          <a:xfrm>
            <a:off x="49141" y="55143"/>
            <a:ext cx="9057600" cy="674359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pic>
        <p:nvPicPr>
          <p:cNvPr id="17" name="Picture 16" descr="Symbol of the Government of Ontario | Local Health Integration Network" title="Symbol of the Government of Ontario | Local Health Integration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7569" y="5665989"/>
            <a:ext cx="1660635" cy="777144"/>
          </a:xfrm>
          <a:prstGeom prst="rect">
            <a:avLst/>
          </a:prstGeom>
        </p:spPr>
      </p:pic>
      <p:sp>
        <p:nvSpPr>
          <p:cNvPr id="18" name="Rectangle 17"/>
          <p:cNvSpPr/>
          <p:nvPr userDrawn="1"/>
        </p:nvSpPr>
        <p:spPr bwMode="auto">
          <a:xfrm>
            <a:off x="49141" y="55143"/>
            <a:ext cx="9057600" cy="890018"/>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41" y="55142"/>
            <a:ext cx="9057600" cy="892916"/>
          </a:xfrm>
          <a:prstGeom prst="rect">
            <a:avLst/>
          </a:prstGeom>
        </p:spPr>
      </p:pic>
      <p:grpSp>
        <p:nvGrpSpPr>
          <p:cNvPr id="20" name="Group 19"/>
          <p:cNvGrpSpPr>
            <a:grpSpLocks/>
          </p:cNvGrpSpPr>
          <p:nvPr userDrawn="1"/>
        </p:nvGrpSpPr>
        <p:grpSpPr bwMode="auto">
          <a:xfrm>
            <a:off x="49141" y="5025494"/>
            <a:ext cx="9057600" cy="460905"/>
            <a:chOff x="540" y="13103"/>
            <a:chExt cx="11177" cy="576"/>
          </a:xfrm>
        </p:grpSpPr>
        <p:grpSp>
          <p:nvGrpSpPr>
            <p:cNvPr id="21" name="Group 20"/>
            <p:cNvGrpSpPr>
              <a:grpSpLocks/>
            </p:cNvGrpSpPr>
            <p:nvPr userDrawn="1"/>
          </p:nvGrpSpPr>
          <p:grpSpPr bwMode="auto">
            <a:xfrm>
              <a:off x="540" y="13314"/>
              <a:ext cx="11175" cy="263"/>
              <a:chOff x="540" y="13314"/>
              <a:chExt cx="11175" cy="263"/>
            </a:xfrm>
          </p:grpSpPr>
          <p:sp>
            <p:nvSpPr>
              <p:cNvPr id="28" name="Freeform 27"/>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grpSp>
        <p:grpSp>
          <p:nvGrpSpPr>
            <p:cNvPr id="22" name="Group 21"/>
            <p:cNvGrpSpPr>
              <a:grpSpLocks/>
            </p:cNvGrpSpPr>
            <p:nvPr userDrawn="1"/>
          </p:nvGrpSpPr>
          <p:grpSpPr bwMode="auto">
            <a:xfrm>
              <a:off x="540" y="13103"/>
              <a:ext cx="11177" cy="418"/>
              <a:chOff x="540" y="13103"/>
              <a:chExt cx="11177" cy="418"/>
            </a:xfrm>
          </p:grpSpPr>
          <p:sp>
            <p:nvSpPr>
              <p:cNvPr id="27" name="Freeform 26"/>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grpSp>
        <p:grpSp>
          <p:nvGrpSpPr>
            <p:cNvPr id="23" name="Group 22"/>
            <p:cNvGrpSpPr>
              <a:grpSpLocks/>
            </p:cNvGrpSpPr>
            <p:nvPr userDrawn="1"/>
          </p:nvGrpSpPr>
          <p:grpSpPr bwMode="auto">
            <a:xfrm>
              <a:off x="540" y="13677"/>
              <a:ext cx="11172" cy="2"/>
              <a:chOff x="540" y="13677"/>
              <a:chExt cx="11172" cy="2"/>
            </a:xfrm>
          </p:grpSpPr>
          <p:sp>
            <p:nvSpPr>
              <p:cNvPr id="26" name="Freeform 25"/>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a:p>
            </p:txBody>
          </p:sp>
        </p:grpSp>
        <p:grpSp>
          <p:nvGrpSpPr>
            <p:cNvPr id="24" name="Group 23"/>
            <p:cNvGrpSpPr>
              <a:grpSpLocks/>
            </p:cNvGrpSpPr>
            <p:nvPr userDrawn="1"/>
          </p:nvGrpSpPr>
          <p:grpSpPr bwMode="auto">
            <a:xfrm>
              <a:off x="540" y="13506"/>
              <a:ext cx="11174" cy="128"/>
              <a:chOff x="540" y="13506"/>
              <a:chExt cx="11174" cy="128"/>
            </a:xfrm>
          </p:grpSpPr>
          <p:sp>
            <p:nvSpPr>
              <p:cNvPr id="25" name="Freeform 24"/>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grpSp>
      </p:grpSp>
      <p:sp>
        <p:nvSpPr>
          <p:cNvPr id="29" name="Rectangle 28"/>
          <p:cNvSpPr/>
          <p:nvPr userDrawn="1"/>
        </p:nvSpPr>
        <p:spPr bwMode="auto">
          <a:xfrm>
            <a:off x="49141" y="55143"/>
            <a:ext cx="9057600" cy="674359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32" name="Rectangle 2"/>
          <p:cNvSpPr>
            <a:spLocks noGrp="1" noChangeArrowheads="1"/>
          </p:cNvSpPr>
          <p:nvPr>
            <p:ph type="ctrTitle"/>
          </p:nvPr>
        </p:nvSpPr>
        <p:spPr>
          <a:xfrm>
            <a:off x="0" y="1473345"/>
            <a:ext cx="9144000" cy="830263"/>
          </a:xfrm>
          <a:prstGeom prst="rect">
            <a:avLst/>
          </a:prstGeom>
        </p:spPr>
        <p:txBody>
          <a:bodyPr anchor="t"/>
          <a:lstStyle>
            <a:lvl1pPr algn="ctr">
              <a:defRPr sz="5000"/>
            </a:lvl1pPr>
          </a:lstStyle>
          <a:p>
            <a:pPr lvl="0"/>
            <a:r>
              <a:rPr lang="en-CA" altLang="en-US" noProof="0" dirty="0" smtClean="0"/>
              <a:t>Click to edit Master title style</a:t>
            </a:r>
          </a:p>
        </p:txBody>
      </p:sp>
      <p:sp>
        <p:nvSpPr>
          <p:cNvPr id="33" name="Rectangle 3"/>
          <p:cNvSpPr>
            <a:spLocks noGrp="1" noChangeArrowheads="1"/>
          </p:cNvSpPr>
          <p:nvPr>
            <p:ph type="subTitle" idx="1"/>
          </p:nvPr>
        </p:nvSpPr>
        <p:spPr>
          <a:xfrm>
            <a:off x="0" y="2257570"/>
            <a:ext cx="9144000" cy="574915"/>
          </a:xfrm>
          <a:prstGeom prst="rect">
            <a:avLst/>
          </a:prstGeom>
        </p:spPr>
        <p:txBody>
          <a:bodyPr/>
          <a:lstStyle>
            <a:lvl1pPr marL="0" indent="0" algn="ctr">
              <a:spcAft>
                <a:spcPct val="0"/>
              </a:spcAft>
              <a:buFont typeface="Times" panose="02020603050405020304" pitchFamily="18" charset="0"/>
              <a:buNone/>
              <a:defRPr sz="2200">
                <a:latin typeface="Arial Narrow"/>
                <a:cs typeface="Arial Narrow"/>
              </a:defRPr>
            </a:lvl1pPr>
          </a:lstStyle>
          <a:p>
            <a:pPr lvl="0"/>
            <a:r>
              <a:rPr lang="en-CA" altLang="en-US" noProof="0" dirty="0" smtClean="0"/>
              <a:t>Click to edit Master subtitle style</a:t>
            </a:r>
          </a:p>
        </p:txBody>
      </p:sp>
      <p:sp>
        <p:nvSpPr>
          <p:cNvPr id="34" name="Picture Placeholder 2"/>
          <p:cNvSpPr>
            <a:spLocks noGrp="1"/>
          </p:cNvSpPr>
          <p:nvPr>
            <p:ph type="pic" idx="11"/>
          </p:nvPr>
        </p:nvSpPr>
        <p:spPr>
          <a:xfrm>
            <a:off x="445079" y="3033282"/>
            <a:ext cx="2067406" cy="1546416"/>
          </a:xfrm>
          <a:prstGeom prst="rect">
            <a:avLst/>
          </a:prstGeom>
        </p:spPr>
        <p:txBody>
          <a:bodyPr/>
          <a:lstStyle>
            <a:lvl1pPr marL="0" indent="0">
              <a:buNone/>
              <a:defRPr sz="24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35" name="Picture Placeholder 2"/>
          <p:cNvSpPr>
            <a:spLocks noGrp="1"/>
          </p:cNvSpPr>
          <p:nvPr>
            <p:ph type="pic" idx="12"/>
          </p:nvPr>
        </p:nvSpPr>
        <p:spPr>
          <a:xfrm>
            <a:off x="2515370" y="3031742"/>
            <a:ext cx="2067406" cy="1546416"/>
          </a:xfrm>
          <a:prstGeom prst="rect">
            <a:avLst/>
          </a:prstGeom>
        </p:spPr>
        <p:txBody>
          <a:bodyPr/>
          <a:lstStyle>
            <a:lvl1pPr marL="0" indent="0">
              <a:buNone/>
              <a:defRPr sz="24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36" name="Picture Placeholder 2"/>
          <p:cNvSpPr>
            <a:spLocks noGrp="1"/>
          </p:cNvSpPr>
          <p:nvPr>
            <p:ph type="pic" idx="13"/>
          </p:nvPr>
        </p:nvSpPr>
        <p:spPr>
          <a:xfrm>
            <a:off x="4584316" y="3033377"/>
            <a:ext cx="2067406" cy="1546416"/>
          </a:xfrm>
          <a:prstGeom prst="rect">
            <a:avLst/>
          </a:prstGeom>
        </p:spPr>
        <p:txBody>
          <a:bodyPr/>
          <a:lstStyle>
            <a:lvl1pPr marL="0" indent="0">
              <a:buNone/>
              <a:defRPr sz="24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37" name="Picture Placeholder 2"/>
          <p:cNvSpPr>
            <a:spLocks noGrp="1"/>
          </p:cNvSpPr>
          <p:nvPr>
            <p:ph type="pic" idx="14"/>
          </p:nvPr>
        </p:nvSpPr>
        <p:spPr>
          <a:xfrm>
            <a:off x="6654608" y="3033184"/>
            <a:ext cx="2067406" cy="1546416"/>
          </a:xfrm>
          <a:prstGeom prst="rect">
            <a:avLst/>
          </a:prstGeom>
        </p:spPr>
        <p:txBody>
          <a:bodyPr/>
          <a:lstStyle>
            <a:lvl1pPr marL="0" indent="0">
              <a:buNone/>
              <a:defRPr sz="24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39" name="Rectangle 4"/>
          <p:cNvSpPr>
            <a:spLocks noGrp="1" noChangeArrowheads="1"/>
          </p:cNvSpPr>
          <p:nvPr>
            <p:ph type="dt" sz="half" idx="15"/>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40"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93853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sp>
        <p:nvSpPr>
          <p:cNvPr id="3" name="Content Placeholder 2"/>
          <p:cNvSpPr>
            <a:spLocks noGrp="1"/>
          </p:cNvSpPr>
          <p:nvPr>
            <p:ph idx="1"/>
          </p:nvPr>
        </p:nvSpPr>
        <p:spPr>
          <a:xfrm>
            <a:off x="608013" y="1981200"/>
            <a:ext cx="7772400" cy="41148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0"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11"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12"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28735083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a:prstGeom prst="rect">
            <a:avLst/>
          </a:prstGeom>
        </p:spPr>
        <p:txBody>
          <a:bodyPr/>
          <a:lstStyle>
            <a:lvl1pPr>
              <a:defRPr sz="6000"/>
            </a:lvl1pPr>
          </a:lstStyle>
          <a:p>
            <a:r>
              <a:rPr lang="en-CA" smtClean="0"/>
              <a:t>Click to edit Master title style</a:t>
            </a:r>
            <a:endParaRPr lang="en-CA"/>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latin typeface="Arial Narrow"/>
                <a:cs typeface="Arial Narrow"/>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CA" dirty="0" smtClean="0"/>
              <a:t>Click to edit Master text styles</a:t>
            </a:r>
          </a:p>
        </p:txBody>
      </p:sp>
      <p:sp>
        <p:nvSpPr>
          <p:cNvPr id="10"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11"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12"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14688590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sp>
        <p:nvSpPr>
          <p:cNvPr id="3" name="Content Placeholder 2"/>
          <p:cNvSpPr>
            <a:spLocks noGrp="1"/>
          </p:cNvSpPr>
          <p:nvPr>
            <p:ph sz="half" idx="1"/>
          </p:nvPr>
        </p:nvSpPr>
        <p:spPr>
          <a:xfrm>
            <a:off x="608013" y="1981200"/>
            <a:ext cx="3810000" cy="41148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4" name="Content Placeholder 3"/>
          <p:cNvSpPr>
            <a:spLocks noGrp="1"/>
          </p:cNvSpPr>
          <p:nvPr>
            <p:ph sz="half" idx="2"/>
          </p:nvPr>
        </p:nvSpPr>
        <p:spPr>
          <a:xfrm>
            <a:off x="4570413" y="1981200"/>
            <a:ext cx="3810000" cy="41148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1"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12"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13"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24415828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40" y="1681163"/>
            <a:ext cx="3868737" cy="823912"/>
          </a:xfrm>
          <a:prstGeom prst="rect">
            <a:avLst/>
          </a:prstGeom>
        </p:spPr>
        <p:txBody>
          <a:bodyPr anchor="b"/>
          <a:lstStyle>
            <a:lvl1pPr marL="0" indent="0">
              <a:buNone/>
              <a:defRPr sz="20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4" name="Content Placeholder 3"/>
          <p:cNvSpPr>
            <a:spLocks noGrp="1"/>
          </p:cNvSpPr>
          <p:nvPr>
            <p:ph sz="half" idx="2"/>
          </p:nvPr>
        </p:nvSpPr>
        <p:spPr>
          <a:xfrm>
            <a:off x="630240" y="2505075"/>
            <a:ext cx="3868737" cy="3684588"/>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0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0"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sp>
        <p:nvSpPr>
          <p:cNvPr id="17"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18"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19" name="Rectangle 5"/>
          <p:cNvSpPr>
            <a:spLocks noGrp="1" noChangeArrowheads="1"/>
          </p:cNvSpPr>
          <p:nvPr>
            <p:ph type="ftr" sz="quarter" idx="14"/>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175548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sp>
        <p:nvSpPr>
          <p:cNvPr id="6"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7"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8"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92961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6"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7"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232948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bwMode="auto">
          <a:xfrm>
            <a:off x="45246" y="52390"/>
            <a:ext cx="9058275" cy="286279"/>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9" name="Rectangle 8"/>
          <p:cNvSpPr/>
          <p:nvPr/>
        </p:nvSpPr>
        <p:spPr bwMode="auto">
          <a:xfrm>
            <a:off x="45246" y="52389"/>
            <a:ext cx="9058275" cy="674634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panose="02020603050405020304" pitchFamily="18" charset="0"/>
            </a:endParaRPr>
          </a:p>
        </p:txBody>
      </p:sp>
      <p:sp>
        <p:nvSpPr>
          <p:cNvPr id="4" name="Rectangle 3"/>
          <p:cNvSpPr/>
          <p:nvPr userDrawn="1"/>
        </p:nvSpPr>
        <p:spPr bwMode="auto">
          <a:xfrm>
            <a:off x="45244" y="52388"/>
            <a:ext cx="9039489" cy="286279"/>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5" name="Rectangle 4"/>
          <p:cNvSpPr/>
          <p:nvPr userDrawn="1"/>
        </p:nvSpPr>
        <p:spPr bwMode="auto">
          <a:xfrm>
            <a:off x="45244" y="52387"/>
            <a:ext cx="9058275" cy="674634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09" r:id="rId1"/>
    <p:sldLayoutId id="2147483725" r:id="rId2"/>
    <p:sldLayoutId id="2147483724"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23" r:id="rId13"/>
    <p:sldLayoutId id="2147483721" r:id="rId14"/>
    <p:sldLayoutId id="2147483722" r:id="rId15"/>
    <p:sldLayoutId id="2147483720" r:id="rId16"/>
  </p:sldLayoutIdLst>
  <p:timing>
    <p:tnLst>
      <p:par>
        <p:cTn id="1" dur="indefinite" restart="never" nodeType="tmRoot"/>
      </p:par>
    </p:tnLst>
  </p:timing>
  <p:txStyles>
    <p:titleStyle>
      <a:lvl1pPr algn="l" rtl="0" eaLnBrk="1" fontAlgn="base" hangingPunct="1">
        <a:spcBef>
          <a:spcPct val="0"/>
        </a:spcBef>
        <a:spcAft>
          <a:spcPct val="0"/>
        </a:spcAft>
        <a:defRPr sz="2400" b="1" kern="1200">
          <a:solidFill>
            <a:srgbClr val="D2492A"/>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p:titleStyle>
    <p:body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9.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Heather.white@lhins.on.ca"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lstStyle/>
          <a:p>
            <a:r>
              <a:rPr lang="en-US" sz="2800" dirty="0" smtClean="0">
                <a:solidFill>
                  <a:schemeClr val="bg1"/>
                </a:solidFill>
              </a:rPr>
              <a:t>Report on Performance </a:t>
            </a:r>
            <a:r>
              <a:rPr lang="en-US" sz="2800" dirty="0">
                <a:solidFill>
                  <a:schemeClr val="bg1"/>
                </a:solidFill>
              </a:rPr>
              <a:t>e</a:t>
            </a:r>
            <a:r>
              <a:rPr lang="en-US" sz="2800" dirty="0" smtClean="0">
                <a:solidFill>
                  <a:schemeClr val="bg1"/>
                </a:solidFill>
              </a:rPr>
              <a:t>-Tool</a:t>
            </a:r>
            <a:endParaRPr lang="en-US" sz="28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456" y="1585749"/>
            <a:ext cx="4548457" cy="3413634"/>
          </a:xfrm>
          <a:prstGeom prst="rect">
            <a:avLst/>
          </a:prstGeom>
          <a:ln>
            <a:solidFill>
              <a:schemeClr val="bg2">
                <a:lumMod val="75000"/>
              </a:schemeClr>
            </a:solidFill>
          </a:ln>
          <a:effectLst>
            <a:softEdge rad="112500"/>
          </a:effectLst>
        </p:spPr>
      </p:pic>
      <p:sp>
        <p:nvSpPr>
          <p:cNvPr id="3" name="Subtitle 2"/>
          <p:cNvSpPr>
            <a:spLocks noGrp="1"/>
          </p:cNvSpPr>
          <p:nvPr>
            <p:ph type="subTitle" idx="1"/>
          </p:nvPr>
        </p:nvSpPr>
        <p:spPr>
          <a:xfrm>
            <a:off x="89919" y="1866175"/>
            <a:ext cx="4356537" cy="1584325"/>
          </a:xfrm>
          <a:prstGeom prst="rect">
            <a:avLst/>
          </a:prstGeom>
        </p:spPr>
        <p:txBody>
          <a:bodyPr/>
          <a:lstStyle/>
          <a:p>
            <a:pPr marL="0" indent="0">
              <a:buNone/>
            </a:pPr>
            <a:r>
              <a:rPr lang="en-US" sz="3800" b="1" dirty="0" smtClean="0">
                <a:solidFill>
                  <a:srgbClr val="D2492A"/>
                </a:solidFill>
                <a:latin typeface="+mj-lt"/>
              </a:rPr>
              <a:t>Advancing Hospice</a:t>
            </a:r>
          </a:p>
          <a:p>
            <a:pPr marL="0" indent="0">
              <a:buNone/>
            </a:pPr>
            <a:r>
              <a:rPr lang="en-US" sz="3800" b="1" dirty="0" smtClean="0">
                <a:solidFill>
                  <a:srgbClr val="D2492A"/>
                </a:solidFill>
                <a:latin typeface="+mj-lt"/>
              </a:rPr>
              <a:t>Palliative Care Capacity Planning  </a:t>
            </a:r>
          </a:p>
          <a:p>
            <a:pPr marL="0" indent="0">
              <a:buNone/>
            </a:pPr>
            <a:r>
              <a:rPr lang="en-US" sz="3800" b="1" dirty="0" smtClean="0">
                <a:solidFill>
                  <a:srgbClr val="D2492A"/>
                </a:solidFill>
                <a:latin typeface="+mj-lt"/>
              </a:rPr>
              <a:t>in the </a:t>
            </a:r>
          </a:p>
          <a:p>
            <a:pPr marL="0" indent="0">
              <a:buNone/>
            </a:pPr>
            <a:r>
              <a:rPr lang="en-US" sz="3800" b="1" dirty="0" smtClean="0">
                <a:solidFill>
                  <a:srgbClr val="D2492A"/>
                </a:solidFill>
                <a:latin typeface="+mj-lt"/>
              </a:rPr>
              <a:t>South West LHIN</a:t>
            </a:r>
          </a:p>
          <a:p>
            <a:pPr marL="0" indent="0">
              <a:buNone/>
            </a:pPr>
            <a:endParaRPr lang="en-US" sz="3800" b="1" dirty="0">
              <a:solidFill>
                <a:srgbClr val="D2492A"/>
              </a:solidFill>
              <a:latin typeface="+mj-lt"/>
            </a:endParaRPr>
          </a:p>
          <a:p>
            <a:pPr marL="0" indent="0" algn="l">
              <a:buNone/>
            </a:pPr>
            <a:endParaRPr lang="en-US" sz="1600" b="1" dirty="0" smtClean="0">
              <a:solidFill>
                <a:srgbClr val="D2492A"/>
              </a:solidFill>
              <a:latin typeface="+mj-lt"/>
            </a:endParaRPr>
          </a:p>
          <a:p>
            <a:pPr marL="0" indent="0">
              <a:buNone/>
            </a:pPr>
            <a:r>
              <a:rPr lang="en-US" sz="3200" b="1" dirty="0" smtClean="0">
                <a:solidFill>
                  <a:schemeClr val="bg1">
                    <a:lumMod val="50000"/>
                  </a:schemeClr>
                </a:solidFill>
                <a:latin typeface="+mj-lt"/>
              </a:rPr>
              <a:t>2017 Capacity Refresh </a:t>
            </a:r>
          </a:p>
        </p:txBody>
      </p:sp>
    </p:spTree>
    <p:extLst>
      <p:ext uri="{BB962C8B-B14F-4D97-AF65-F5344CB8AC3E}">
        <p14:creationId xmlns:p14="http://schemas.microsoft.com/office/powerpoint/2010/main" val="331405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08538"/>
            <a:ext cx="7772400" cy="4114800"/>
          </a:xfrm>
        </p:spPr>
        <p:txBody>
          <a:bodyPr/>
          <a:lstStyle/>
          <a:p>
            <a:r>
              <a:rPr lang="en-CA" dirty="0" smtClean="0"/>
              <a:t>Used a Population-based </a:t>
            </a:r>
            <a:r>
              <a:rPr lang="en-CA" dirty="0"/>
              <a:t>approach to look at the </a:t>
            </a:r>
            <a:r>
              <a:rPr lang="en-CA" dirty="0" smtClean="0"/>
              <a:t>total number </a:t>
            </a:r>
            <a:r>
              <a:rPr lang="en-CA" dirty="0"/>
              <a:t>and proportion of resident deaths that occurred in the South West LHIN and the sub-region geographies, supported by each health care sector between fiscal 2013/2014 and fiscal </a:t>
            </a:r>
            <a:r>
              <a:rPr lang="en-CA" dirty="0" smtClean="0"/>
              <a:t>2016/2017. </a:t>
            </a:r>
          </a:p>
          <a:p>
            <a:r>
              <a:rPr lang="en-CA" dirty="0" smtClean="0"/>
              <a:t>Total deaths </a:t>
            </a:r>
            <a:r>
              <a:rPr lang="en-CA" dirty="0"/>
              <a:t>by sector are described and compared over time to the Provincial Capacity Benchmark </a:t>
            </a:r>
            <a:r>
              <a:rPr lang="en-CA" dirty="0" smtClean="0"/>
              <a:t>Recommendations</a:t>
            </a:r>
            <a:endParaRPr lang="en-US" dirty="0"/>
          </a:p>
        </p:txBody>
      </p:sp>
      <p:sp>
        <p:nvSpPr>
          <p:cNvPr id="4" name="Title 1"/>
          <p:cNvSpPr>
            <a:spLocks noGrp="1"/>
          </p:cNvSpPr>
          <p:nvPr>
            <p:ph type="title"/>
          </p:nvPr>
        </p:nvSpPr>
        <p:spPr>
          <a:xfrm>
            <a:off x="261348" y="501171"/>
            <a:ext cx="8120651" cy="914400"/>
          </a:xfrm>
        </p:spPr>
        <p:txBody>
          <a:bodyPr/>
          <a:lstStyle/>
          <a:p>
            <a:r>
              <a:rPr lang="en-US" sz="2800" dirty="0" smtClean="0"/>
              <a:t>Hospice Palliative Care Capacity Report – Methodology</a:t>
            </a:r>
            <a:endParaRPr lang="en-US" sz="2800" dirty="0"/>
          </a:p>
        </p:txBody>
      </p:sp>
      <p:grpSp>
        <p:nvGrpSpPr>
          <p:cNvPr id="5" name="Group 4"/>
          <p:cNvGrpSpPr/>
          <p:nvPr/>
        </p:nvGrpSpPr>
        <p:grpSpPr>
          <a:xfrm>
            <a:off x="1484554" y="3915783"/>
            <a:ext cx="6366673" cy="2537569"/>
            <a:chOff x="2363190" y="23750"/>
            <a:chExt cx="3864471" cy="2053947"/>
          </a:xfrm>
        </p:grpSpPr>
        <p:grpSp>
          <p:nvGrpSpPr>
            <p:cNvPr id="6" name="Group 5"/>
            <p:cNvGrpSpPr/>
            <p:nvPr/>
          </p:nvGrpSpPr>
          <p:grpSpPr>
            <a:xfrm>
              <a:off x="4585558" y="277779"/>
              <a:ext cx="1642103" cy="648970"/>
              <a:chOff x="72935" y="277779"/>
              <a:chExt cx="1642103" cy="648970"/>
            </a:xfrm>
          </p:grpSpPr>
          <p:sp>
            <p:nvSpPr>
              <p:cNvPr id="17" name="Rounded Rectangle 16"/>
              <p:cNvSpPr/>
              <p:nvPr/>
            </p:nvSpPr>
            <p:spPr bwMode="auto">
              <a:xfrm>
                <a:off x="367758" y="277779"/>
                <a:ext cx="1136266" cy="648970"/>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8" name="TextBox 9"/>
              <p:cNvSpPr txBox="1"/>
              <p:nvPr/>
            </p:nvSpPr>
            <p:spPr>
              <a:xfrm>
                <a:off x="72935" y="341672"/>
                <a:ext cx="1642103" cy="530225"/>
              </a:xfrm>
              <a:prstGeom prst="rect">
                <a:avLst/>
              </a:prstGeom>
              <a:noFill/>
            </p:spPr>
            <p:txBody>
              <a:bodyPr wrap="square" rtlCol="0">
                <a:noAutofit/>
              </a:bodyPr>
              <a:lstStyle/>
              <a:p>
                <a:pPr marL="0" marR="0" algn="ctr" eaLnBrk="0" fontAlgn="base" hangingPunct="0">
                  <a:lnSpc>
                    <a:spcPct val="115000"/>
                  </a:lnSpc>
                  <a:spcBef>
                    <a:spcPts val="0"/>
                  </a:spcBef>
                  <a:spcAft>
                    <a:spcPts val="0"/>
                  </a:spcAft>
                </a:pPr>
                <a:r>
                  <a:rPr lang="en-CA" sz="1400" kern="1200" dirty="0">
                    <a:solidFill>
                      <a:srgbClr val="595959"/>
                    </a:solidFill>
                    <a:effectLst/>
                    <a:latin typeface="Arial Narrow" panose="020B0606020202030204" pitchFamily="34" charset="0"/>
                    <a:ea typeface="Calibri" panose="020F0502020204030204" pitchFamily="34" charset="0"/>
                    <a:cs typeface="Times New Roman" panose="02020603050405020304" pitchFamily="18" charset="0"/>
                  </a:rPr>
                  <a:t>Desired Future </a:t>
                </a:r>
                <a:r>
                  <a:rPr lang="en-CA" sz="1400" kern="1200" dirty="0" smtClean="0">
                    <a:solidFill>
                      <a:srgbClr val="595959"/>
                    </a:solidFill>
                    <a:effectLst/>
                    <a:latin typeface="Arial Narrow" panose="020B0606020202030204" pitchFamily="34" charset="0"/>
                    <a:ea typeface="Calibri" panose="020F0502020204030204" pitchFamily="34" charset="0"/>
                    <a:cs typeface="Times New Roman" panose="02020603050405020304" pitchFamily="18" charset="0"/>
                  </a:rPr>
                  <a:t>State</a:t>
                </a:r>
              </a:p>
              <a:p>
                <a:pPr marL="0" marR="0" algn="ctr" eaLnBrk="0" fontAlgn="base" hangingPunct="0">
                  <a:lnSpc>
                    <a:spcPct val="115000"/>
                  </a:lnSpc>
                  <a:spcBef>
                    <a:spcPts val="0"/>
                  </a:spcBef>
                  <a:spcAft>
                    <a:spcPts val="0"/>
                  </a:spcAft>
                </a:pPr>
                <a:r>
                  <a:rPr lang="en-CA" sz="1400" kern="1200" dirty="0" smtClean="0">
                    <a:solidFill>
                      <a:srgbClr val="595959"/>
                    </a:solidFill>
                    <a:effectLst/>
                    <a:latin typeface="Arial Narrow" panose="020B0606020202030204" pitchFamily="34" charset="0"/>
                    <a:ea typeface="Calibri" panose="020F0502020204030204" pitchFamily="34" charset="0"/>
                    <a:cs typeface="Times New Roman" panose="02020603050405020304" pitchFamily="18" charset="0"/>
                  </a:rPr>
                  <a:t> </a:t>
                </a:r>
                <a:r>
                  <a:rPr lang="en-CA" sz="1400" kern="1200" dirty="0">
                    <a:solidFill>
                      <a:srgbClr val="595959"/>
                    </a:solidFill>
                    <a:effectLst/>
                    <a:latin typeface="Arial Narrow" panose="020B0606020202030204" pitchFamily="34" charset="0"/>
                    <a:ea typeface="Calibri" panose="020F0502020204030204" pitchFamily="34" charset="0"/>
                    <a:cs typeface="Times New Roman" panose="02020603050405020304" pitchFamily="18" charset="0"/>
                  </a:rPr>
                  <a:t>(Benchmarks)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 name="Group 6"/>
            <p:cNvGrpSpPr/>
            <p:nvPr/>
          </p:nvGrpSpPr>
          <p:grpSpPr>
            <a:xfrm>
              <a:off x="2363190" y="23750"/>
              <a:ext cx="2639649" cy="2053947"/>
              <a:chOff x="2363190" y="23750"/>
              <a:chExt cx="2639649" cy="2053947"/>
            </a:xfrm>
          </p:grpSpPr>
          <p:sp>
            <p:nvSpPr>
              <p:cNvPr id="8" name="Rounded Rectangle 7"/>
              <p:cNvSpPr/>
              <p:nvPr/>
            </p:nvSpPr>
            <p:spPr bwMode="auto">
              <a:xfrm>
                <a:off x="3411529" y="1428727"/>
                <a:ext cx="1591310" cy="648970"/>
              </a:xfrm>
              <a:prstGeom prst="roundRect">
                <a:avLst/>
              </a:prstGeom>
              <a:solidFill>
                <a:srgbClr val="D2492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9" name="Rounded Rectangle 8"/>
              <p:cNvSpPr/>
              <p:nvPr/>
            </p:nvSpPr>
            <p:spPr bwMode="auto">
              <a:xfrm>
                <a:off x="3671836" y="277275"/>
                <a:ext cx="984655" cy="649474"/>
              </a:xfrm>
              <a:prstGeom prst="roundRect">
                <a:avLst/>
              </a:prstGeom>
              <a:solidFill>
                <a:srgbClr val="7030A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grpSp>
            <p:nvGrpSpPr>
              <p:cNvPr id="10" name="Group 9"/>
              <p:cNvGrpSpPr/>
              <p:nvPr/>
            </p:nvGrpSpPr>
            <p:grpSpPr>
              <a:xfrm>
                <a:off x="2363190" y="23750"/>
                <a:ext cx="1084669" cy="1528643"/>
                <a:chOff x="95003" y="0"/>
                <a:chExt cx="1084669" cy="1528643"/>
              </a:xfrm>
            </p:grpSpPr>
            <p:sp>
              <p:nvSpPr>
                <p:cNvPr id="15" name="Rounded Rectangle 14"/>
                <p:cNvSpPr/>
                <p:nvPr/>
              </p:nvSpPr>
              <p:spPr bwMode="auto">
                <a:xfrm>
                  <a:off x="95003" y="0"/>
                  <a:ext cx="1084669" cy="1372870"/>
                </a:xfrm>
                <a:prstGeom prst="round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6" name="TextBox 7"/>
                <p:cNvSpPr txBox="1"/>
                <p:nvPr/>
              </p:nvSpPr>
              <p:spPr>
                <a:xfrm>
                  <a:off x="133257" y="167649"/>
                  <a:ext cx="1028592" cy="1360994"/>
                </a:xfrm>
                <a:prstGeom prst="rect">
                  <a:avLst/>
                </a:prstGeom>
                <a:noFill/>
              </p:spPr>
              <p:txBody>
                <a:bodyPr wrap="square" rtlCol="0">
                  <a:noAutofit/>
                </a:bodyPr>
                <a:lstStyle/>
                <a:p>
                  <a:pPr marL="0" marR="0" eaLnBrk="0" fontAlgn="base" hangingPunct="0">
                    <a:spcBef>
                      <a:spcPts val="0"/>
                    </a:spcBef>
                    <a:spcAft>
                      <a:spcPts val="0"/>
                    </a:spcAft>
                  </a:pPr>
                  <a:r>
                    <a:rPr lang="en-US" sz="1400" kern="1200" dirty="0">
                      <a:solidFill>
                        <a:srgbClr val="595959"/>
                      </a:solidFill>
                      <a:effectLst/>
                      <a:latin typeface="Arial Narrow" panose="020B0606020202030204" pitchFamily="34" charset="0"/>
                      <a:ea typeface="Times New Roman" panose="02020603050405020304" pitchFamily="18" charset="0"/>
                      <a:cs typeface="Times New Roman" panose="02020603050405020304" pitchFamily="18" charset="0"/>
                    </a:rPr>
                    <a:t>     ‘Actual’ </a:t>
                  </a:r>
                  <a:endParaRPr lang="en-US" sz="1200" dirty="0">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1200" kern="1200" dirty="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kern="1200" dirty="0" smtClean="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kern="1200" dirty="0" smtClean="0">
                      <a:solidFill>
                        <a:srgbClr val="595959"/>
                      </a:solidFill>
                      <a:effectLst/>
                      <a:latin typeface="Arial Narrow" panose="020B0606020202030204" pitchFamily="34" charset="0"/>
                      <a:ea typeface="Times New Roman" panose="02020603050405020304" pitchFamily="18" charset="0"/>
                      <a:cs typeface="Times New Roman" panose="02020603050405020304" pitchFamily="18" charset="0"/>
                    </a:rPr>
                    <a:t>Current </a:t>
                  </a:r>
                  <a:r>
                    <a:rPr lang="en-US" sz="1400" kern="1200" dirty="0">
                      <a:solidFill>
                        <a:srgbClr val="595959"/>
                      </a:solidFill>
                      <a:effectLst/>
                      <a:latin typeface="Arial Narrow" panose="020B0606020202030204" pitchFamily="34" charset="0"/>
                      <a:ea typeface="Times New Roman" panose="02020603050405020304" pitchFamily="18" charset="0"/>
                      <a:cs typeface="Times New Roman" panose="02020603050405020304" pitchFamily="18" charset="0"/>
                    </a:rPr>
                    <a:t>State</a:t>
                  </a:r>
                  <a:endParaRPr lang="en-US" sz="1200" dirty="0">
                    <a:effectLst/>
                    <a:latin typeface="Times New Roman" panose="02020603050405020304" pitchFamily="18" charset="0"/>
                    <a:ea typeface="Times New Roman" panose="02020603050405020304" pitchFamily="18" charset="0"/>
                  </a:endParaRPr>
                </a:p>
                <a:p>
                  <a:pPr marL="0" marR="0" algn="ctr" eaLnBrk="0" fontAlgn="base" hangingPunct="0">
                    <a:spcBef>
                      <a:spcPts val="0"/>
                    </a:spcBef>
                    <a:spcAft>
                      <a:spcPts val="0"/>
                    </a:spcAft>
                  </a:pPr>
                  <a:r>
                    <a:rPr lang="en-US" sz="1400" kern="1200" dirty="0">
                      <a:solidFill>
                        <a:srgbClr val="595959"/>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1400" dirty="0">
                      <a:effectLst/>
                      <a:latin typeface="Arial Narrow" panose="020B0606020202030204" pitchFamily="34" charset="0"/>
                      <a:ea typeface="Times New Roman" panose="02020603050405020304" pitchFamily="18" charset="0"/>
                    </a:rPr>
                    <a:t>     Vital Statistics;</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1400" dirty="0">
                      <a:effectLst/>
                      <a:latin typeface="Arial Narrow" panose="020B0606020202030204" pitchFamily="34" charset="0"/>
                      <a:ea typeface="Times New Roman" panose="02020603050405020304" pitchFamily="18" charset="0"/>
                    </a:rPr>
                    <a:t>      Administrative </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1400" dirty="0">
                      <a:effectLst/>
                      <a:latin typeface="Arial Narrow" panose="020B0606020202030204" pitchFamily="34" charset="0"/>
                      <a:ea typeface="Times New Roman" panose="02020603050405020304" pitchFamily="18" charset="0"/>
                    </a:rPr>
                    <a:t>      Data</a:t>
                  </a:r>
                  <a:endParaRPr lang="en-US" sz="1200" dirty="0">
                    <a:effectLst/>
                    <a:latin typeface="Times New Roman" panose="02020603050405020304" pitchFamily="18" charset="0"/>
                    <a:ea typeface="Times New Roman" panose="02020603050405020304" pitchFamily="18" charset="0"/>
                  </a:endParaRPr>
                </a:p>
              </p:txBody>
            </p:sp>
          </p:grpSp>
          <p:sp>
            <p:nvSpPr>
              <p:cNvPr id="11" name="TextBox 10"/>
              <p:cNvSpPr txBox="1"/>
              <p:nvPr/>
            </p:nvSpPr>
            <p:spPr>
              <a:xfrm>
                <a:off x="3799355" y="421161"/>
                <a:ext cx="710060" cy="294005"/>
              </a:xfrm>
              <a:prstGeom prst="rect">
                <a:avLst/>
              </a:prstGeom>
              <a:noFill/>
            </p:spPr>
            <p:txBody>
              <a:bodyPr wrap="square" rtlCol="0">
                <a:noAutofit/>
              </a:bodyPr>
              <a:lstStyle/>
              <a:p>
                <a:pPr marL="0" marR="0" algn="ctr" eaLnBrk="0" fontAlgn="base" hangingPunct="0">
                  <a:spcBef>
                    <a:spcPts val="0"/>
                  </a:spcBef>
                  <a:spcAft>
                    <a:spcPts val="0"/>
                  </a:spcAft>
                </a:pPr>
                <a:r>
                  <a:rPr lang="en-US" sz="1400" kern="1200">
                    <a:solidFill>
                      <a:srgbClr val="BFBFBF"/>
                    </a:solidFill>
                    <a:effectLst/>
                    <a:latin typeface="Arial Narrow" panose="020B0606020202030204" pitchFamily="34" charset="0"/>
                    <a:ea typeface="Times New Roman" panose="02020603050405020304" pitchFamily="18" charset="0"/>
                    <a:cs typeface="Times New Roman" panose="02020603050405020304" pitchFamily="18" charset="0"/>
                  </a:rPr>
                  <a:t>Gap Analysis</a:t>
                </a:r>
                <a:endParaRPr lang="en-US" sz="1200">
                  <a:effectLst/>
                  <a:latin typeface="Times New Roman" panose="02020603050405020304" pitchFamily="18" charset="0"/>
                  <a:ea typeface="Times New Roman" panose="02020603050405020304" pitchFamily="18" charset="0"/>
                </a:endParaRPr>
              </a:p>
            </p:txBody>
          </p:sp>
          <p:sp>
            <p:nvSpPr>
              <p:cNvPr id="12" name="TextBox 11"/>
              <p:cNvSpPr txBox="1"/>
              <p:nvPr/>
            </p:nvSpPr>
            <p:spPr>
              <a:xfrm>
                <a:off x="3411529" y="1529207"/>
                <a:ext cx="1591310" cy="530225"/>
              </a:xfrm>
              <a:prstGeom prst="rect">
                <a:avLst/>
              </a:prstGeom>
              <a:noFill/>
            </p:spPr>
            <p:txBody>
              <a:bodyPr wrap="square" rtlCol="0">
                <a:noAutofit/>
              </a:bodyPr>
              <a:lstStyle/>
              <a:p>
                <a:pPr marL="0" marR="0" algn="ctr" eaLnBrk="0" fontAlgn="base" hangingPunct="0">
                  <a:spcBef>
                    <a:spcPts val="0"/>
                  </a:spcBef>
                  <a:spcAft>
                    <a:spcPts val="0"/>
                  </a:spcAft>
                </a:pPr>
                <a:r>
                  <a:rPr lang="en-US" sz="1400" kern="1200">
                    <a:solidFill>
                      <a:srgbClr val="BFBFBF"/>
                    </a:solidFill>
                    <a:effectLst/>
                    <a:latin typeface="Arial Narrow" panose="020B0606020202030204" pitchFamily="34" charset="0"/>
                    <a:ea typeface="Times New Roman" panose="02020603050405020304" pitchFamily="18" charset="0"/>
                    <a:cs typeface="Times New Roman" panose="02020603050405020304" pitchFamily="18" charset="0"/>
                  </a:rPr>
                  <a:t>ACTION Plan / Recommendations</a:t>
                </a:r>
                <a:endParaRPr lang="en-US" sz="1200">
                  <a:effectLst/>
                  <a:latin typeface="Times New Roman" panose="02020603050405020304" pitchFamily="18" charset="0"/>
                  <a:ea typeface="Times New Roman" panose="02020603050405020304" pitchFamily="18" charset="0"/>
                </a:endParaRPr>
              </a:p>
            </p:txBody>
          </p:sp>
          <p:sp>
            <p:nvSpPr>
              <p:cNvPr id="13" name="Right Arrow 12"/>
              <p:cNvSpPr/>
              <p:nvPr/>
            </p:nvSpPr>
            <p:spPr bwMode="auto">
              <a:xfrm rot="5400000">
                <a:off x="3996768" y="1013631"/>
                <a:ext cx="469871" cy="296107"/>
              </a:xfrm>
              <a:prstGeom prst="rightArrow">
                <a:avLst/>
              </a:prstGeom>
              <a:solidFill>
                <a:schemeClr val="bg1"/>
              </a:solidFill>
              <a:ln w="952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4" name="Right Arrow 13"/>
              <p:cNvSpPr/>
              <p:nvPr/>
            </p:nvSpPr>
            <p:spPr bwMode="auto">
              <a:xfrm>
                <a:off x="3447860" y="421161"/>
                <a:ext cx="223976" cy="437890"/>
              </a:xfrm>
              <a:prstGeom prst="rightArrow">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691678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044" y="513802"/>
            <a:ext cx="7772400" cy="914400"/>
          </a:xfrm>
        </p:spPr>
        <p:txBody>
          <a:bodyPr/>
          <a:lstStyle/>
          <a:p>
            <a:r>
              <a:rPr lang="en-US" sz="2800" dirty="0" smtClean="0"/>
              <a:t>Description of Data Sources by Sector</a:t>
            </a:r>
            <a:endParaRPr lang="en-US" sz="2800" dirty="0"/>
          </a:p>
        </p:txBody>
      </p:sp>
      <p:pic>
        <p:nvPicPr>
          <p:cNvPr id="4" name="Picture 3"/>
          <p:cNvPicPr>
            <a:picLocks noChangeAspect="1"/>
          </p:cNvPicPr>
          <p:nvPr/>
        </p:nvPicPr>
        <p:blipFill>
          <a:blip r:embed="rId3"/>
          <a:stretch>
            <a:fillRect/>
          </a:stretch>
        </p:blipFill>
        <p:spPr>
          <a:xfrm>
            <a:off x="218114" y="1138782"/>
            <a:ext cx="8464492" cy="5646251"/>
          </a:xfrm>
          <a:prstGeom prst="rect">
            <a:avLst/>
          </a:prstGeom>
        </p:spPr>
      </p:pic>
    </p:spTree>
    <p:extLst>
      <p:ext uri="{BB962C8B-B14F-4D97-AF65-F5344CB8AC3E}">
        <p14:creationId xmlns:p14="http://schemas.microsoft.com/office/powerpoint/2010/main" val="1153711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86357"/>
            <a:ext cx="9144000" cy="830263"/>
          </a:xfrm>
        </p:spPr>
        <p:txBody>
          <a:bodyPr/>
          <a:lstStyle/>
          <a:p>
            <a:r>
              <a:rPr lang="en-US" dirty="0" smtClean="0"/>
              <a:t>2017 HPC Capacity Refresh</a:t>
            </a:r>
            <a:endParaRPr lang="en-US" dirty="0"/>
          </a:p>
        </p:txBody>
      </p:sp>
      <p:sp>
        <p:nvSpPr>
          <p:cNvPr id="3" name="Subtitle 2"/>
          <p:cNvSpPr>
            <a:spLocks noGrp="1"/>
          </p:cNvSpPr>
          <p:nvPr>
            <p:ph type="subTitle" idx="1"/>
          </p:nvPr>
        </p:nvSpPr>
        <p:spPr>
          <a:xfrm>
            <a:off x="-182880" y="3611041"/>
            <a:ext cx="9144000" cy="574915"/>
          </a:xfrm>
        </p:spPr>
        <p:txBody>
          <a:bodyPr/>
          <a:lstStyle/>
          <a:p>
            <a:r>
              <a:rPr lang="en-US" sz="2600" dirty="0" smtClean="0"/>
              <a:t>Deaths by Health Care Sector</a:t>
            </a:r>
            <a:endParaRPr lang="en-US" sz="2600" dirty="0"/>
          </a:p>
        </p:txBody>
      </p:sp>
    </p:spTree>
    <p:extLst>
      <p:ext uri="{BB962C8B-B14F-4D97-AF65-F5344CB8AC3E}">
        <p14:creationId xmlns:p14="http://schemas.microsoft.com/office/powerpoint/2010/main" val="1604914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53543" y="527106"/>
            <a:ext cx="6166030" cy="914400"/>
          </a:xfrm>
          <a:prstGeom prst="rect">
            <a:avLst/>
          </a:prstGeom>
        </p:spPr>
        <p:txBody>
          <a:bodyPr/>
          <a:lstStyle>
            <a:lvl1pPr algn="l" rtl="0" eaLnBrk="1" fontAlgn="base" hangingPunct="1">
              <a:spcBef>
                <a:spcPct val="0"/>
              </a:spcBef>
              <a:spcAft>
                <a:spcPct val="0"/>
              </a:spcAft>
              <a:defRPr sz="2400" b="1" kern="1200">
                <a:solidFill>
                  <a:srgbClr val="D2492A"/>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a:lstStyle>
          <a:p>
            <a:r>
              <a:rPr lang="en-US" sz="2800" dirty="0" smtClean="0">
                <a:solidFill>
                  <a:srgbClr val="C87638"/>
                </a:solidFill>
              </a:rPr>
              <a:t>Residential Hospice</a:t>
            </a:r>
            <a:endParaRPr lang="en-US" sz="2800" dirty="0">
              <a:solidFill>
                <a:srgbClr val="C87638"/>
              </a:solidFill>
            </a:endParaRPr>
          </a:p>
        </p:txBody>
      </p:sp>
      <p:pic>
        <p:nvPicPr>
          <p:cNvPr id="6" name="Picture 5"/>
          <p:cNvPicPr>
            <a:picLocks noChangeAspect="1"/>
          </p:cNvPicPr>
          <p:nvPr/>
        </p:nvPicPr>
        <p:blipFill>
          <a:blip r:embed="rId2"/>
          <a:stretch>
            <a:fillRect/>
          </a:stretch>
        </p:blipFill>
        <p:spPr>
          <a:xfrm>
            <a:off x="608013" y="513802"/>
            <a:ext cx="566977" cy="438950"/>
          </a:xfrm>
          <a:prstGeom prst="rect">
            <a:avLst/>
          </a:prstGeom>
        </p:spPr>
      </p:pic>
      <p:pic>
        <p:nvPicPr>
          <p:cNvPr id="7" name="Picture 6"/>
          <p:cNvPicPr>
            <a:picLocks noChangeAspect="1"/>
          </p:cNvPicPr>
          <p:nvPr/>
        </p:nvPicPr>
        <p:blipFill>
          <a:blip r:embed="rId3"/>
          <a:stretch>
            <a:fillRect/>
          </a:stretch>
        </p:blipFill>
        <p:spPr>
          <a:xfrm>
            <a:off x="530180" y="3136232"/>
            <a:ext cx="2424623" cy="3351205"/>
          </a:xfrm>
          <a:prstGeom prst="rect">
            <a:avLst/>
          </a:prstGeom>
        </p:spPr>
      </p:pic>
      <p:pic>
        <p:nvPicPr>
          <p:cNvPr id="8" name="Picture 7"/>
          <p:cNvPicPr>
            <a:picLocks noChangeAspect="1"/>
          </p:cNvPicPr>
          <p:nvPr/>
        </p:nvPicPr>
        <p:blipFill>
          <a:blip r:embed="rId2"/>
          <a:stretch>
            <a:fillRect/>
          </a:stretch>
        </p:blipFill>
        <p:spPr>
          <a:xfrm>
            <a:off x="1813820" y="3880751"/>
            <a:ext cx="314266" cy="243303"/>
          </a:xfrm>
          <a:prstGeom prst="rect">
            <a:avLst/>
          </a:prstGeom>
        </p:spPr>
      </p:pic>
      <p:sp>
        <p:nvSpPr>
          <p:cNvPr id="11" name="Text Box 292"/>
          <p:cNvSpPr txBox="1"/>
          <p:nvPr/>
        </p:nvSpPr>
        <p:spPr>
          <a:xfrm>
            <a:off x="2159994" y="3298384"/>
            <a:ext cx="1720215" cy="64008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CA" sz="1100" b="1"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Residential Hospice of Grey Bruce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CA" sz="1100" b="1" dirty="0" smtClean="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8 </a:t>
            </a:r>
            <a:r>
              <a:rPr lang="en-CA" sz="1100" b="1"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Bed Hospice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 Box 289"/>
          <p:cNvSpPr txBox="1"/>
          <p:nvPr/>
        </p:nvSpPr>
        <p:spPr>
          <a:xfrm>
            <a:off x="151297" y="5033047"/>
            <a:ext cx="1601470" cy="64008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CA" sz="1100" b="1"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St. Joseph’s Hospice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CA" sz="1100" b="1"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10 Bed Hospice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 Box 93"/>
          <p:cNvSpPr txBox="1"/>
          <p:nvPr/>
        </p:nvSpPr>
        <p:spPr>
          <a:xfrm>
            <a:off x="2247722" y="5633190"/>
            <a:ext cx="1720215" cy="64008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CA" sz="1100" b="1"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Sakura House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CA" sz="1100" b="1"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10 Bed Hospice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2"/>
          <a:stretch>
            <a:fillRect/>
          </a:stretch>
        </p:blipFill>
        <p:spPr>
          <a:xfrm>
            <a:off x="1970953" y="5848776"/>
            <a:ext cx="314266" cy="243303"/>
          </a:xfrm>
          <a:prstGeom prst="rect">
            <a:avLst/>
          </a:prstGeom>
        </p:spPr>
      </p:pic>
      <p:pic>
        <p:nvPicPr>
          <p:cNvPr id="20" name="Picture 19"/>
          <p:cNvPicPr>
            <a:picLocks noChangeAspect="1"/>
          </p:cNvPicPr>
          <p:nvPr/>
        </p:nvPicPr>
        <p:blipFill>
          <a:blip r:embed="rId2"/>
          <a:stretch>
            <a:fillRect/>
          </a:stretch>
        </p:blipFill>
        <p:spPr>
          <a:xfrm>
            <a:off x="1091478" y="5511539"/>
            <a:ext cx="314266" cy="243303"/>
          </a:xfrm>
          <a:prstGeom prst="rect">
            <a:avLst/>
          </a:prstGeom>
        </p:spPr>
      </p:pic>
      <p:sp>
        <p:nvSpPr>
          <p:cNvPr id="21" name="Rectangle 20"/>
          <p:cNvSpPr/>
          <p:nvPr/>
        </p:nvSpPr>
        <p:spPr>
          <a:xfrm>
            <a:off x="499331" y="2736122"/>
            <a:ext cx="8234766" cy="400110"/>
          </a:xfrm>
          <a:prstGeom prst="rect">
            <a:avLst/>
          </a:prstGeom>
        </p:spPr>
        <p:txBody>
          <a:bodyPr wrap="square">
            <a:spAutoFit/>
          </a:bodyPr>
          <a:lstStyle/>
          <a:p>
            <a:pPr marL="228600" marR="0" indent="22860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Content Placeholder 2"/>
          <p:cNvSpPr txBox="1">
            <a:spLocks/>
          </p:cNvSpPr>
          <p:nvPr/>
        </p:nvSpPr>
        <p:spPr>
          <a:xfrm>
            <a:off x="65524" y="1330171"/>
            <a:ext cx="8918275" cy="120899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indent="228600">
              <a:spcBef>
                <a:spcPts val="0"/>
              </a:spcBef>
              <a:spcAft>
                <a:spcPts val="0"/>
              </a:spcAft>
            </a:pPr>
            <a:r>
              <a:rPr lang="en-US" dirty="0" smtClean="0">
                <a:latin typeface="Arial Narrow" panose="020B0606020202030204" pitchFamily="34" charset="0"/>
                <a:ea typeface="Calibri" panose="020F0502020204030204" pitchFamily="34" charset="0"/>
                <a:cs typeface="Times New Roman" panose="02020603050405020304" pitchFamily="18" charset="0"/>
              </a:rPr>
              <a:t>  Since </a:t>
            </a:r>
            <a:r>
              <a:rPr lang="en-US" dirty="0">
                <a:latin typeface="Arial Narrow" panose="020B0606020202030204" pitchFamily="34" charset="0"/>
                <a:ea typeface="Calibri" panose="020F0502020204030204" pitchFamily="34" charset="0"/>
                <a:cs typeface="Times New Roman" panose="02020603050405020304" pitchFamily="18" charset="0"/>
              </a:rPr>
              <a:t>FY 2013/14, the South West LHIN has seen </a:t>
            </a:r>
            <a:r>
              <a:rPr lang="en-US" b="1" dirty="0">
                <a:solidFill>
                  <a:srgbClr val="00B050"/>
                </a:solidFill>
                <a:latin typeface="Arial Narrow" panose="020B0606020202030204" pitchFamily="34" charset="0"/>
                <a:ea typeface="Calibri" panose="020F0502020204030204" pitchFamily="34" charset="0"/>
                <a:cs typeface="Times New Roman" panose="02020603050405020304" pitchFamily="18" charset="0"/>
              </a:rPr>
              <a:t>an </a:t>
            </a:r>
            <a:r>
              <a:rPr lang="en-US" b="1" dirty="0" smtClean="0">
                <a:solidFill>
                  <a:srgbClr val="00B050"/>
                </a:solidFill>
                <a:latin typeface="Arial Narrow" panose="020B0606020202030204" pitchFamily="34" charset="0"/>
                <a:ea typeface="Calibri" panose="020F0502020204030204" pitchFamily="34" charset="0"/>
                <a:cs typeface="Times New Roman" panose="02020603050405020304" pitchFamily="18" charset="0"/>
              </a:rPr>
              <a:t>82% </a:t>
            </a:r>
            <a:r>
              <a:rPr lang="en-US" b="1" dirty="0">
                <a:solidFill>
                  <a:srgbClr val="00B050"/>
                </a:solidFill>
                <a:latin typeface="Arial Narrow" panose="020B0606020202030204" pitchFamily="34" charset="0"/>
                <a:ea typeface="Calibri" panose="020F0502020204030204" pitchFamily="34" charset="0"/>
                <a:cs typeface="Times New Roman" panose="02020603050405020304" pitchFamily="18" charset="0"/>
              </a:rPr>
              <a:t>increase </a:t>
            </a:r>
            <a:r>
              <a:rPr lang="en-US" dirty="0">
                <a:latin typeface="Arial Narrow" panose="020B0606020202030204" pitchFamily="34" charset="0"/>
                <a:ea typeface="Calibri" panose="020F0502020204030204" pitchFamily="34" charset="0"/>
                <a:cs typeface="Times New Roman" panose="02020603050405020304" pitchFamily="18" charset="0"/>
              </a:rPr>
              <a:t>in the number </a:t>
            </a:r>
            <a:r>
              <a:rPr lang="en-US" dirty="0" smtClean="0">
                <a:latin typeface="Arial Narrow" panose="020B0606020202030204" pitchFamily="34" charset="0"/>
                <a:ea typeface="Calibri" panose="020F0502020204030204" pitchFamily="34" charset="0"/>
                <a:cs typeface="Times New Roman" panose="02020603050405020304" pitchFamily="18" charset="0"/>
              </a:rPr>
              <a:t>of</a:t>
            </a:r>
          </a:p>
          <a:p>
            <a:pPr marL="228600" marR="0" indent="0">
              <a:spcBef>
                <a:spcPts val="0"/>
              </a:spcBef>
              <a:spcAft>
                <a:spcPts val="0"/>
              </a:spcAft>
              <a:buNone/>
            </a:pPr>
            <a:r>
              <a:rPr lang="en-US" dirty="0">
                <a:latin typeface="Arial Narrow" panose="020B0606020202030204" pitchFamily="34" charset="0"/>
                <a:ea typeface="Calibri" panose="020F0502020204030204" pitchFamily="34" charset="0"/>
                <a:cs typeface="Times New Roman" panose="02020603050405020304" pitchFamily="18" charset="0"/>
              </a:rPr>
              <a:t> </a:t>
            </a:r>
            <a:r>
              <a:rPr lang="en-US" dirty="0" smtClean="0">
                <a:latin typeface="Arial Narrow" panose="020B0606020202030204" pitchFamily="34" charset="0"/>
                <a:ea typeface="Calibri" panose="020F0502020204030204" pitchFamily="34" charset="0"/>
                <a:cs typeface="Times New Roman" panose="02020603050405020304" pitchFamily="18" charset="0"/>
              </a:rPr>
              <a:t>     deaths </a:t>
            </a:r>
            <a:r>
              <a:rPr lang="en-US" dirty="0">
                <a:latin typeface="Arial Narrow" panose="020B0606020202030204" pitchFamily="34" charset="0"/>
                <a:ea typeface="Calibri" panose="020F0502020204030204" pitchFamily="34" charset="0"/>
                <a:cs typeface="Times New Roman" panose="02020603050405020304" pitchFamily="18" charset="0"/>
              </a:rPr>
              <a:t>supported in Residential </a:t>
            </a:r>
            <a:r>
              <a:rPr lang="en-US" dirty="0" smtClean="0">
                <a:latin typeface="Arial Narrow" panose="020B0606020202030204" pitchFamily="34" charset="0"/>
                <a:ea typeface="Calibri" panose="020F0502020204030204" pitchFamily="34" charset="0"/>
                <a:cs typeface="Times New Roman" panose="02020603050405020304" pitchFamily="18" charset="0"/>
              </a:rPr>
              <a:t>Hospice.</a:t>
            </a:r>
            <a:r>
              <a:rPr lang="en-US" sz="1200" dirty="0"/>
              <a:t> </a:t>
            </a:r>
          </a:p>
          <a:p>
            <a:pPr marL="228600" marR="0" indent="0">
              <a:spcBef>
                <a:spcPts val="0"/>
              </a:spcBef>
              <a:spcAft>
                <a:spcPts val="0"/>
              </a:spcAft>
              <a:buNone/>
            </a:pPr>
            <a:endParaRPr lang="en-US" dirty="0" smtClean="0"/>
          </a:p>
          <a:p>
            <a:pPr marL="571500" indent="-342900">
              <a:spcBef>
                <a:spcPts val="0"/>
              </a:spcBef>
              <a:spcAft>
                <a:spcPts val="0"/>
              </a:spcAft>
            </a:pPr>
            <a:r>
              <a:rPr lang="en-US" dirty="0" smtClean="0"/>
              <a:t>In FY 2016/17, the </a:t>
            </a:r>
            <a:r>
              <a:rPr lang="en-US" dirty="0"/>
              <a:t>South West LHIN supported </a:t>
            </a:r>
            <a:r>
              <a:rPr lang="en-US" dirty="0" smtClean="0"/>
              <a:t>4.4 </a:t>
            </a:r>
            <a:r>
              <a:rPr lang="en-US" dirty="0"/>
              <a:t>deaths in </a:t>
            </a:r>
            <a:r>
              <a:rPr lang="en-US" dirty="0" smtClean="0"/>
              <a:t>Residential </a:t>
            </a:r>
            <a:r>
              <a:rPr lang="en-US" dirty="0"/>
              <a:t>H</a:t>
            </a:r>
            <a:r>
              <a:rPr lang="en-US" dirty="0" smtClean="0"/>
              <a:t>ospice </a:t>
            </a:r>
            <a:r>
              <a:rPr lang="en-US" dirty="0"/>
              <a:t>per 10,000 population </a:t>
            </a:r>
            <a:r>
              <a:rPr lang="en-US" dirty="0" smtClean="0"/>
              <a:t>compared </a:t>
            </a:r>
            <a:r>
              <a:rPr lang="en-US" dirty="0"/>
              <a:t>to </a:t>
            </a:r>
            <a:r>
              <a:rPr lang="en-US" dirty="0" smtClean="0"/>
              <a:t>3.9 </a:t>
            </a:r>
            <a:r>
              <a:rPr lang="en-US" dirty="0"/>
              <a:t>deaths per 10,000 </a:t>
            </a:r>
            <a:r>
              <a:rPr lang="en-US" dirty="0" smtClean="0"/>
              <a:t>population in </a:t>
            </a:r>
            <a:r>
              <a:rPr lang="en-US" dirty="0"/>
              <a:t>FY </a:t>
            </a:r>
            <a:r>
              <a:rPr lang="en-US" dirty="0" smtClean="0"/>
              <a:t>2015/16. </a:t>
            </a:r>
            <a:r>
              <a:rPr lang="en-US" sz="1200" dirty="0"/>
              <a:t> </a:t>
            </a:r>
          </a:p>
          <a:p>
            <a:pPr marL="228600" marR="0" indent="0">
              <a:spcBef>
                <a:spcPts val="0"/>
              </a:spcBef>
              <a:spcAft>
                <a:spcPts val="0"/>
              </a:spcAft>
              <a:buNone/>
            </a:pPr>
            <a:endParaRPr lang="en-US" sz="1200" b="1" dirty="0" smtClean="0">
              <a:solidFill>
                <a:srgbClr val="693A77"/>
              </a:solidFill>
            </a:endParaRPr>
          </a:p>
        </p:txBody>
      </p:sp>
      <p:graphicFrame>
        <p:nvGraphicFramePr>
          <p:cNvPr id="14" name="Chart 13"/>
          <p:cNvGraphicFramePr/>
          <p:nvPr>
            <p:extLst>
              <p:ext uri="{D42A27DB-BD31-4B8C-83A1-F6EECF244321}">
                <p14:modId xmlns:p14="http://schemas.microsoft.com/office/powerpoint/2010/main" val="3915317628"/>
              </p:ext>
            </p:extLst>
          </p:nvPr>
        </p:nvGraphicFramePr>
        <p:xfrm>
          <a:off x="3411726" y="3224512"/>
          <a:ext cx="5407776" cy="313112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490039" y="6420770"/>
            <a:ext cx="5959132" cy="276999"/>
          </a:xfrm>
          <a:prstGeom prst="rect">
            <a:avLst/>
          </a:prstGeom>
          <a:noFill/>
        </p:spPr>
        <p:txBody>
          <a:bodyPr wrap="none" rtlCol="0">
            <a:spAutoFit/>
          </a:bodyPr>
          <a:lstStyle/>
          <a:p>
            <a:r>
              <a:rPr lang="en-US" sz="1200" i="1" dirty="0">
                <a:latin typeface="+mj-lt"/>
                <a:ea typeface="Calibri" panose="020F0502020204030204" pitchFamily="34" charset="0"/>
                <a:cs typeface="Times New Roman" panose="02020603050405020304" pitchFamily="18" charset="0"/>
              </a:rPr>
              <a:t>Source: Residential Hospice Monthly Reporting. Submitted to the South West LHIN from each </a:t>
            </a:r>
            <a:r>
              <a:rPr lang="en-US" sz="1200" i="1" dirty="0" smtClean="0">
                <a:latin typeface="+mj-lt"/>
                <a:ea typeface="Calibri" panose="020F0502020204030204" pitchFamily="34" charset="0"/>
                <a:cs typeface="Times New Roman" panose="02020603050405020304" pitchFamily="18" charset="0"/>
              </a:rPr>
              <a:t>Hospice.</a:t>
            </a:r>
            <a:endParaRPr lang="en-US" sz="1200" dirty="0">
              <a:latin typeface="+mj-lt"/>
            </a:endParaRPr>
          </a:p>
        </p:txBody>
      </p:sp>
    </p:spTree>
    <p:extLst>
      <p:ext uri="{BB962C8B-B14F-4D97-AF65-F5344CB8AC3E}">
        <p14:creationId xmlns:p14="http://schemas.microsoft.com/office/powerpoint/2010/main" val="2680367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8044" y="513802"/>
            <a:ext cx="7772400" cy="914400"/>
          </a:xfrm>
          <a:prstGeom prst="rect">
            <a:avLst/>
          </a:prstGeom>
        </p:spPr>
        <p:txBody>
          <a:bodyPr/>
          <a:lstStyle>
            <a:lvl1pPr algn="l" rtl="0" eaLnBrk="1" fontAlgn="base" hangingPunct="1">
              <a:spcBef>
                <a:spcPct val="0"/>
              </a:spcBef>
              <a:spcAft>
                <a:spcPct val="0"/>
              </a:spcAft>
              <a:defRPr sz="2400" b="1" kern="1200">
                <a:solidFill>
                  <a:srgbClr val="D2492A"/>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a:lstStyle>
          <a:p>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1923348737"/>
              </p:ext>
            </p:extLst>
          </p:nvPr>
        </p:nvGraphicFramePr>
        <p:xfrm>
          <a:off x="1393552" y="2554680"/>
          <a:ext cx="6595970" cy="3116582"/>
        </p:xfrm>
        <a:graphic>
          <a:graphicData uri="http://schemas.openxmlformats.org/drawingml/2006/table">
            <a:tbl>
              <a:tblPr firstRow="1" firstCol="1" bandRow="1"/>
              <a:tblGrid>
                <a:gridCol w="1331296"/>
                <a:gridCol w="847189"/>
                <a:gridCol w="847189"/>
                <a:gridCol w="847189"/>
                <a:gridCol w="847189"/>
                <a:gridCol w="1028729"/>
                <a:gridCol w="847189"/>
              </a:tblGrid>
              <a:tr h="239737">
                <a:tc rowSpan="2">
                  <a:txBody>
                    <a:bodyPr/>
                    <a:lstStyle/>
                    <a:p>
                      <a:pPr marL="0" marR="0">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Patient County</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4">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Deaths Supported In Residential Hospice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2016 </a:t>
                      </a: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Population </a:t>
                      </a: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Estimate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marL="0" marR="0" algn="ctr">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RH Deaths per 10,000 Residents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19212">
                <a:tc vMerge="1">
                  <a:txBody>
                    <a:bodyPr/>
                    <a:lstStyle/>
                    <a:p>
                      <a:endParaRPr lang="en-US"/>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Sakura House</a:t>
                      </a:r>
                      <a:endParaRPr lang="en-US"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St. Joseph's Hospice</a:t>
                      </a:r>
                      <a:endParaRPr lang="en-US"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Residential Hospice of Grey Bruce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Number of Deaths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vMerge="1">
                  <a:txBody>
                    <a:bodyPr/>
                    <a:lstStyle/>
                    <a:p>
                      <a:endParaRPr lang="en-US"/>
                    </a:p>
                  </a:txBody>
                  <a:tcPr/>
                </a:tc>
              </a:tr>
              <a:tr h="239737">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Grey</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mj-lt"/>
                        </a:rPr>
                        <a:t> </a:t>
                      </a:r>
                      <a:r>
                        <a:rPr lang="en-US" sz="1100" b="0" i="0" u="none" strike="noStrike" dirty="0" smtClean="0">
                          <a:solidFill>
                            <a:srgbClr val="000000"/>
                          </a:solidFill>
                          <a:effectLst/>
                          <a:latin typeface="+mj-lt"/>
                        </a:rPr>
                        <a:t> 0</a:t>
                      </a:r>
                      <a:endParaRPr lang="en-US" sz="11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mj-lt"/>
                          <a:ea typeface="+mn-ea"/>
                          <a:cs typeface="+mn-cs"/>
                        </a:rPr>
                        <a:t>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93,830</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solidFill>
                            <a:srgbClr val="000000"/>
                          </a:solidFill>
                          <a:effectLst/>
                          <a:latin typeface="+mj-lt"/>
                          <a:ea typeface="Calibri" panose="020F0502020204030204" pitchFamily="34" charset="0"/>
                          <a:cs typeface="Calibri" panose="020F0502020204030204" pitchFamily="34" charset="0"/>
                        </a:rPr>
                        <a:t>7.4</a:t>
                      </a:r>
                      <a:endParaRPr lang="en-US" sz="11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Bruce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mj-lt"/>
                        </a:rPr>
                        <a:t> </a:t>
                      </a:r>
                      <a:r>
                        <a:rPr lang="en-US" sz="1100" b="0" i="0" u="none" strike="noStrike" dirty="0" smtClean="0">
                          <a:solidFill>
                            <a:srgbClr val="000000"/>
                          </a:solidFill>
                          <a:effectLst/>
                          <a:latin typeface="+mj-lt"/>
                        </a:rPr>
                        <a:t> 0</a:t>
                      </a:r>
                      <a:endParaRPr lang="en-US" sz="11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mj-lt"/>
                          <a:ea typeface="+mn-ea"/>
                          <a:cs typeface="+mn-cs"/>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68,147</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solidFill>
                            <a:srgbClr val="000000"/>
                          </a:solidFill>
                          <a:effectLst/>
                          <a:latin typeface="+mj-lt"/>
                          <a:ea typeface="Calibri" panose="020F0502020204030204" pitchFamily="34" charset="0"/>
                          <a:cs typeface="Calibri" panose="020F0502020204030204" pitchFamily="34" charset="0"/>
                        </a:rPr>
                        <a:t>5.4</a:t>
                      </a:r>
                      <a:endParaRPr lang="en-US" sz="11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Huron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kern="1200" dirty="0" smtClean="0">
                          <a:solidFill>
                            <a:srgbClr val="000000"/>
                          </a:solidFill>
                          <a:effectLst/>
                          <a:latin typeface="+mn-lt"/>
                          <a:ea typeface="+mn-ea"/>
                          <a:cs typeface="+mn-cs"/>
                        </a:rPr>
                        <a:t>&lt;5</a:t>
                      </a:r>
                      <a:endParaRPr lang="en-US" sz="1100" b="0" i="0" u="none" strike="noStrike" kern="1200" dirty="0">
                        <a:solidFill>
                          <a:srgbClr val="000000"/>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mj-lt"/>
                        </a:rPr>
                        <a:t>&lt;5</a:t>
                      </a:r>
                      <a:endParaRPr lang="en-US" sz="11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dirty="0" smtClean="0">
                          <a:latin typeface="+mj-lt"/>
                        </a:rPr>
                        <a:t>2-8</a:t>
                      </a:r>
                      <a:endParaRPr lang="en-US" sz="1100" dirty="0">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59,297</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mj-lt"/>
                          <a:ea typeface="Calibri" panose="020F0502020204030204" pitchFamily="34" charset="0"/>
                          <a:cs typeface="Times New Roman" panose="02020603050405020304" pitchFamily="18" charset="0"/>
                        </a:rPr>
                        <a:t>0.3-3.0</a:t>
                      </a:r>
                      <a:endParaRPr lang="en-US" sz="11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Perth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smtClean="0">
                          <a:solidFill>
                            <a:srgbClr val="000000"/>
                          </a:solidFill>
                          <a:effectLst/>
                          <a:latin typeface="+mj-lt"/>
                        </a:rPr>
                        <a:t>  14</a:t>
                      </a:r>
                      <a:endParaRPr lang="en-US" sz="11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dirty="0" smtClean="0">
                          <a:latin typeface="+mj-lt"/>
                        </a:rPr>
                        <a:t>14</a:t>
                      </a:r>
                      <a:endParaRPr lang="en-US" sz="1100" dirty="0">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76,796</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solidFill>
                            <a:srgbClr val="000000"/>
                          </a:solidFill>
                          <a:effectLst/>
                          <a:latin typeface="+mj-lt"/>
                          <a:ea typeface="Calibri" panose="020F0502020204030204" pitchFamily="34" charset="0"/>
                          <a:cs typeface="Calibri" panose="020F0502020204030204" pitchFamily="34" charset="0"/>
                        </a:rPr>
                        <a:t>1.8</a:t>
                      </a:r>
                      <a:endParaRPr lang="en-US" sz="11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Oxford Norfolk</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mj-lt"/>
                        </a:rPr>
                        <a:t> 137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dirty="0" smtClean="0">
                          <a:latin typeface="+mj-lt"/>
                        </a:rPr>
                        <a:t>137</a:t>
                      </a:r>
                      <a:endParaRPr lang="en-US" sz="1100" dirty="0">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123,671</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solidFill>
                            <a:srgbClr val="000000"/>
                          </a:solidFill>
                          <a:effectLst/>
                          <a:latin typeface="+mj-lt"/>
                          <a:ea typeface="Calibri" panose="020F0502020204030204" pitchFamily="34" charset="0"/>
                          <a:cs typeface="Calibri" panose="020F0502020204030204" pitchFamily="34" charset="0"/>
                        </a:rPr>
                        <a:t>11.1</a:t>
                      </a:r>
                      <a:endParaRPr lang="en-US" sz="11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London Middlesex</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kern="1200" dirty="0" smtClean="0">
                          <a:solidFill>
                            <a:srgbClr val="000000"/>
                          </a:solidFill>
                          <a:effectLst/>
                          <a:latin typeface="+mn-lt"/>
                          <a:ea typeface="+mn-ea"/>
                          <a:cs typeface="+mn-cs"/>
                        </a:rPr>
                        <a:t>&lt;5</a:t>
                      </a:r>
                      <a:endParaRPr lang="en-US" sz="1100" b="0" i="0" u="none" strike="noStrike" kern="1200" dirty="0">
                        <a:solidFill>
                          <a:srgbClr val="000000"/>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143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dirty="0" smtClean="0">
                          <a:latin typeface="+mj-lt"/>
                        </a:rPr>
                        <a:t>144-147</a:t>
                      </a:r>
                      <a:endParaRPr lang="en-US" sz="1100" dirty="0">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455,526</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mj-lt"/>
                          <a:ea typeface="Calibri" panose="020F0502020204030204" pitchFamily="34" charset="0"/>
                          <a:cs typeface="Times New Roman" panose="02020603050405020304" pitchFamily="18" charset="0"/>
                        </a:rPr>
                        <a:t>3.1-3.2</a:t>
                      </a:r>
                      <a:endParaRPr lang="en-US" sz="11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Elgin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smtClean="0">
                          <a:solidFill>
                            <a:srgbClr val="000000"/>
                          </a:solidFill>
                          <a:effectLst/>
                          <a:latin typeface="+mj-lt"/>
                        </a:rPr>
                        <a:t>9</a:t>
                      </a:r>
                      <a:endParaRPr lang="en-US" sz="11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mn-lt"/>
                          <a:ea typeface="+mn-ea"/>
                          <a:cs typeface="+mn-cs"/>
                        </a:rPr>
                        <a:t>&lt;5</a:t>
                      </a:r>
                      <a:endParaRPr lang="en-US" sz="1100" b="0" i="0" u="none" strike="noStrike" kern="1200" dirty="0">
                        <a:solidFill>
                          <a:srgbClr val="000000"/>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dirty="0" smtClean="0">
                          <a:latin typeface="+mj-lt"/>
                        </a:rPr>
                        <a:t>10-13</a:t>
                      </a:r>
                      <a:endParaRPr lang="en-US" sz="1100" dirty="0">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88,978</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mj-lt"/>
                          <a:ea typeface="Calibri" panose="020F0502020204030204" pitchFamily="34" charset="0"/>
                          <a:cs typeface="Times New Roman" panose="02020603050405020304" pitchFamily="18" charset="0"/>
                        </a:rPr>
                        <a:t>1.1-1.5</a:t>
                      </a:r>
                      <a:endParaRPr lang="en-US" sz="11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Out of LHIN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kern="1200" dirty="0" smtClean="0">
                          <a:solidFill>
                            <a:srgbClr val="000000"/>
                          </a:solidFill>
                          <a:effectLst/>
                          <a:latin typeface="+mn-lt"/>
                          <a:ea typeface="+mn-ea"/>
                          <a:cs typeface="+mn-cs"/>
                        </a:rPr>
                        <a:t>&lt;5</a:t>
                      </a:r>
                      <a:endParaRPr lang="en-US" sz="1100" b="0" i="0" u="none" strike="noStrike" kern="1200" dirty="0">
                        <a:solidFill>
                          <a:srgbClr val="000000"/>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mn-lt"/>
                          <a:ea typeface="+mn-ea"/>
                          <a:cs typeface="+mn-cs"/>
                        </a:rPr>
                        <a:t>&lt;5</a:t>
                      </a:r>
                      <a:endParaRPr lang="en-US" sz="1100" b="0" i="0" u="none" strike="noStrike" kern="1200" dirty="0">
                        <a:solidFill>
                          <a:srgbClr val="000000"/>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mn-lt"/>
                          <a:ea typeface="+mn-ea"/>
                          <a:cs typeface="+mn-cs"/>
                        </a:rPr>
                        <a:t>&lt;5</a:t>
                      </a:r>
                      <a:endParaRPr lang="en-US" sz="1100" b="0" i="0" u="none" strike="noStrike" kern="1200" dirty="0">
                        <a:solidFill>
                          <a:srgbClr val="000000"/>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dirty="0" smtClean="0">
                          <a:latin typeface="+mj-lt"/>
                        </a:rPr>
                        <a:t>3-12</a:t>
                      </a:r>
                      <a:endParaRPr lang="en-US" sz="1100" dirty="0">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mj-lt"/>
                          <a:ea typeface="Times New Roman" panose="02020603050405020304" pitchFamily="18" charset="0"/>
                          <a:cs typeface="Calibri" panose="020F0502020204030204" pitchFamily="34" charset="0"/>
                        </a:rPr>
                        <a:t> </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9737">
                <a:tc>
                  <a:txBody>
                    <a:bodyPr/>
                    <a:lstStyle/>
                    <a:p>
                      <a:pPr marL="0" marR="0">
                        <a:lnSpc>
                          <a:spcPct val="115000"/>
                        </a:lnSpc>
                        <a:spcBef>
                          <a:spcPts val="0"/>
                        </a:spcBef>
                        <a:spcAft>
                          <a:spcPts val="0"/>
                        </a:spcAft>
                      </a:pPr>
                      <a:r>
                        <a:rPr lang="en-US"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SW LHIN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dirty="0" smtClean="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163-172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146-155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107-110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mj-lt"/>
                          <a:ea typeface="Calibri" panose="020F0502020204030204" pitchFamily="34" charset="0"/>
                          <a:cs typeface="Times New Roman" panose="02020603050405020304" pitchFamily="18" charset="0"/>
                        </a:rPr>
                        <a:t>416</a:t>
                      </a:r>
                      <a:endParaRPr lang="en-US" sz="11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mj-lt"/>
                        </a:rPr>
                        <a:t>981,045</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3.9-4.1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txBox="1">
            <a:spLocks/>
          </p:cNvSpPr>
          <p:nvPr/>
        </p:nvSpPr>
        <p:spPr>
          <a:xfrm>
            <a:off x="1253543" y="527106"/>
            <a:ext cx="6166030" cy="914400"/>
          </a:xfrm>
          <a:prstGeom prst="rect">
            <a:avLst/>
          </a:prstGeom>
        </p:spPr>
        <p:txBody>
          <a:bodyPr/>
          <a:lstStyle>
            <a:lvl1pPr algn="l" rtl="0" eaLnBrk="1" fontAlgn="base" hangingPunct="1">
              <a:spcBef>
                <a:spcPct val="0"/>
              </a:spcBef>
              <a:spcAft>
                <a:spcPct val="0"/>
              </a:spcAft>
              <a:defRPr sz="2400" b="1" kern="1200">
                <a:solidFill>
                  <a:srgbClr val="D2492A"/>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a:lstStyle>
          <a:p>
            <a:r>
              <a:rPr lang="en-US" sz="2800" dirty="0" smtClean="0">
                <a:solidFill>
                  <a:srgbClr val="C87638"/>
                </a:solidFill>
              </a:rPr>
              <a:t>Residential Hospice</a:t>
            </a:r>
            <a:endParaRPr lang="en-US" sz="2800" dirty="0">
              <a:solidFill>
                <a:srgbClr val="C87638"/>
              </a:solidFill>
            </a:endParaRPr>
          </a:p>
        </p:txBody>
      </p:sp>
      <p:pic>
        <p:nvPicPr>
          <p:cNvPr id="8" name="Picture 7"/>
          <p:cNvPicPr>
            <a:picLocks noChangeAspect="1"/>
          </p:cNvPicPr>
          <p:nvPr/>
        </p:nvPicPr>
        <p:blipFill>
          <a:blip r:embed="rId3"/>
          <a:stretch>
            <a:fillRect/>
          </a:stretch>
        </p:blipFill>
        <p:spPr>
          <a:xfrm>
            <a:off x="608013" y="513802"/>
            <a:ext cx="566977" cy="438950"/>
          </a:xfrm>
          <a:prstGeom prst="rect">
            <a:avLst/>
          </a:prstGeom>
        </p:spPr>
      </p:pic>
      <p:sp>
        <p:nvSpPr>
          <p:cNvPr id="10" name="Content Placeholder 2"/>
          <p:cNvSpPr txBox="1">
            <a:spLocks/>
          </p:cNvSpPr>
          <p:nvPr/>
        </p:nvSpPr>
        <p:spPr>
          <a:xfrm>
            <a:off x="0" y="1235620"/>
            <a:ext cx="8918275" cy="120899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spcBef>
                <a:spcPts val="0"/>
              </a:spcBef>
              <a:spcAft>
                <a:spcPts val="0"/>
              </a:spcAft>
            </a:pPr>
            <a:r>
              <a:rPr lang="en-US" dirty="0" smtClean="0">
                <a:latin typeface="Arial Narrow" panose="020B0606020202030204" pitchFamily="34" charset="0"/>
                <a:ea typeface="Calibri" panose="020F0502020204030204" pitchFamily="34" charset="0"/>
                <a:cs typeface="Times New Roman" panose="02020603050405020304" pitchFamily="18" charset="0"/>
              </a:rPr>
              <a:t>  </a:t>
            </a:r>
            <a:r>
              <a:rPr lang="en-US" dirty="0">
                <a:latin typeface="Arial Narrow" panose="020B0606020202030204" pitchFamily="34" charset="0"/>
                <a:ea typeface="Calibri" panose="020F0502020204030204" pitchFamily="34" charset="0"/>
                <a:cs typeface="Times New Roman" panose="02020603050405020304" pitchFamily="18" charset="0"/>
              </a:rPr>
              <a:t>In FY </a:t>
            </a:r>
            <a:r>
              <a:rPr lang="en-US" dirty="0" smtClean="0">
                <a:latin typeface="Arial Narrow" panose="020B0606020202030204" pitchFamily="34" charset="0"/>
                <a:ea typeface="Calibri" panose="020F0502020204030204" pitchFamily="34" charset="0"/>
                <a:cs typeface="Times New Roman" panose="02020603050405020304" pitchFamily="18" charset="0"/>
              </a:rPr>
              <a:t>2016/17, </a:t>
            </a:r>
            <a:r>
              <a:rPr lang="en-US" dirty="0">
                <a:latin typeface="Arial Narrow" panose="020B0606020202030204" pitchFamily="34" charset="0"/>
                <a:ea typeface="Calibri" panose="020F0502020204030204" pitchFamily="34" charset="0"/>
                <a:cs typeface="Times New Roman" panose="02020603050405020304" pitchFamily="18" charset="0"/>
              </a:rPr>
              <a:t>the numbers of deaths supported in RH, adjusted for population size, </a:t>
            </a:r>
            <a:endParaRPr lang="en-US" dirty="0" smtClean="0">
              <a:latin typeface="Arial Narrow" panose="020B0606020202030204" pitchFamily="34" charset="0"/>
              <a:ea typeface="Calibri" panose="020F0502020204030204" pitchFamily="34" charset="0"/>
              <a:cs typeface="Times New Roman" panose="02020603050405020304" pitchFamily="18" charset="0"/>
            </a:endParaRPr>
          </a:p>
          <a:p>
            <a:pPr marL="228600" indent="0">
              <a:spcBef>
                <a:spcPts val="0"/>
              </a:spcBef>
              <a:spcAft>
                <a:spcPts val="0"/>
              </a:spcAft>
              <a:buNone/>
            </a:pPr>
            <a:r>
              <a:rPr lang="en-US" dirty="0">
                <a:latin typeface="Arial Narrow" panose="020B0606020202030204" pitchFamily="34" charset="0"/>
                <a:ea typeface="Calibri" panose="020F0502020204030204" pitchFamily="34" charset="0"/>
                <a:cs typeface="Times New Roman" panose="02020603050405020304" pitchFamily="18" charset="0"/>
              </a:rPr>
              <a:t> </a:t>
            </a:r>
            <a:r>
              <a:rPr lang="en-US" dirty="0" smtClean="0">
                <a:latin typeface="Arial Narrow" panose="020B0606020202030204" pitchFamily="34" charset="0"/>
                <a:ea typeface="Calibri" panose="020F0502020204030204" pitchFamily="34" charset="0"/>
                <a:cs typeface="Times New Roman" panose="02020603050405020304" pitchFamily="18" charset="0"/>
              </a:rPr>
              <a:t>     were </a:t>
            </a:r>
            <a:r>
              <a:rPr lang="en-US" b="1" dirty="0">
                <a:solidFill>
                  <a:srgbClr val="00B050"/>
                </a:solidFill>
                <a:latin typeface="Arial Narrow" panose="020B0606020202030204" pitchFamily="34" charset="0"/>
                <a:ea typeface="Calibri" panose="020F0502020204030204" pitchFamily="34" charset="0"/>
                <a:cs typeface="Times New Roman" panose="02020603050405020304" pitchFamily="18" charset="0"/>
              </a:rPr>
              <a:t>highest for residents from </a:t>
            </a:r>
            <a:r>
              <a:rPr lang="en-US" b="1" dirty="0" smtClean="0">
                <a:solidFill>
                  <a:srgbClr val="00B050"/>
                </a:solidFill>
                <a:latin typeface="Arial Narrow" panose="020B0606020202030204" pitchFamily="34" charset="0"/>
                <a:ea typeface="Calibri" panose="020F0502020204030204" pitchFamily="34" charset="0"/>
                <a:cs typeface="Times New Roman" panose="02020603050405020304" pitchFamily="18" charset="0"/>
              </a:rPr>
              <a:t>Oxford and </a:t>
            </a:r>
            <a:r>
              <a:rPr lang="en-US" b="1" dirty="0">
                <a:solidFill>
                  <a:srgbClr val="00B050"/>
                </a:solidFill>
                <a:latin typeface="Arial Narrow" panose="020B0606020202030204" pitchFamily="34" charset="0"/>
                <a:ea typeface="Calibri" panose="020F0502020204030204" pitchFamily="34" charset="0"/>
                <a:cs typeface="Times New Roman" panose="02020603050405020304" pitchFamily="18" charset="0"/>
              </a:rPr>
              <a:t>Grey</a:t>
            </a:r>
            <a:r>
              <a:rPr lang="en-US" b="1" dirty="0">
                <a:latin typeface="Arial Narrow" panose="020B0606020202030204" pitchFamily="34" charset="0"/>
                <a:ea typeface="Calibri" panose="020F0502020204030204" pitchFamily="34" charset="0"/>
                <a:cs typeface="Times New Roman" panose="02020603050405020304" pitchFamily="18" charset="0"/>
              </a:rPr>
              <a:t> </a:t>
            </a:r>
            <a:r>
              <a:rPr lang="en-US" b="1" dirty="0" smtClean="0">
                <a:solidFill>
                  <a:srgbClr val="00B050"/>
                </a:solidFill>
                <a:latin typeface="Arial Narrow" panose="020B0606020202030204" pitchFamily="34" charset="0"/>
                <a:ea typeface="Calibri" panose="020F0502020204030204" pitchFamily="34" charset="0"/>
                <a:cs typeface="Times New Roman" panose="02020603050405020304" pitchFamily="18" charset="0"/>
              </a:rPr>
              <a:t>Bruce</a:t>
            </a:r>
            <a:r>
              <a:rPr lang="en-US" dirty="0" smtClean="0">
                <a:latin typeface="Arial Narrow" panose="020B0606020202030204" pitchFamily="34" charset="0"/>
                <a:ea typeface="Calibri" panose="020F0502020204030204" pitchFamily="34" charset="0"/>
                <a:cs typeface="Times New Roman" panose="02020603050405020304" pitchFamily="18" charset="0"/>
              </a:rPr>
              <a:t>, </a:t>
            </a:r>
            <a:r>
              <a:rPr lang="en-US" dirty="0">
                <a:latin typeface="Arial Narrow" panose="020B0606020202030204" pitchFamily="34" charset="0"/>
                <a:ea typeface="Calibri" panose="020F0502020204030204" pitchFamily="34" charset="0"/>
                <a:cs typeface="Times New Roman" panose="02020603050405020304" pitchFamily="18" charset="0"/>
              </a:rPr>
              <a:t>and </a:t>
            </a:r>
            <a:r>
              <a:rPr lang="en-US"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lowest </a:t>
            </a:r>
            <a:r>
              <a:rPr lang="en-US"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for</a:t>
            </a:r>
          </a:p>
          <a:p>
            <a:pPr marL="228600" indent="0">
              <a:spcBef>
                <a:spcPts val="0"/>
              </a:spcBef>
              <a:spcAft>
                <a:spcPts val="0"/>
              </a:spcAft>
              <a:buNone/>
            </a:pPr>
            <a:r>
              <a:rPr lang="en-US"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r>
              <a:rPr lang="en-US"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r>
              <a:rPr lang="en-US"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residents </a:t>
            </a:r>
            <a:r>
              <a:rPr lang="en-US"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from Huron Perth and Elgin. </a:t>
            </a:r>
            <a:endParaRPr lang="en-US" b="1" dirty="0">
              <a:solidFill>
                <a:srgbClr val="FF0000"/>
              </a:solidFill>
            </a:endParaRPr>
          </a:p>
          <a:p>
            <a:pPr marL="228600" marR="0" indent="0">
              <a:spcBef>
                <a:spcPts val="0"/>
              </a:spcBef>
              <a:spcAft>
                <a:spcPts val="0"/>
              </a:spcAft>
              <a:buNone/>
            </a:pPr>
            <a:endParaRPr lang="en-US" sz="1200" b="1" dirty="0" smtClean="0">
              <a:solidFill>
                <a:srgbClr val="693A77"/>
              </a:solidFill>
            </a:endParaRPr>
          </a:p>
        </p:txBody>
      </p:sp>
      <p:sp>
        <p:nvSpPr>
          <p:cNvPr id="11" name="TextBox 10"/>
          <p:cNvSpPr txBox="1"/>
          <p:nvPr/>
        </p:nvSpPr>
        <p:spPr>
          <a:xfrm flipH="1">
            <a:off x="1253543" y="2265333"/>
            <a:ext cx="1320625" cy="323165"/>
          </a:xfrm>
          <a:prstGeom prst="rect">
            <a:avLst/>
          </a:prstGeom>
          <a:noFill/>
        </p:spPr>
        <p:txBody>
          <a:bodyPr wrap="square" rtlCol="0">
            <a:spAutoFit/>
          </a:bodyPr>
          <a:lstStyle/>
          <a:p>
            <a:r>
              <a:rPr lang="en-US" sz="1500" i="1" dirty="0" smtClean="0"/>
              <a:t>FY 2016/17</a:t>
            </a:r>
            <a:endParaRPr lang="en-US" sz="1500" i="1" dirty="0"/>
          </a:p>
        </p:txBody>
      </p:sp>
      <p:sp>
        <p:nvSpPr>
          <p:cNvPr id="12" name="Rectangle 11"/>
          <p:cNvSpPr/>
          <p:nvPr/>
        </p:nvSpPr>
        <p:spPr>
          <a:xfrm>
            <a:off x="891501" y="5963444"/>
            <a:ext cx="7600072" cy="676339"/>
          </a:xfrm>
          <a:prstGeom prst="rect">
            <a:avLst/>
          </a:prstGeom>
        </p:spPr>
        <p:txBody>
          <a:bodyPr wrap="square">
            <a:spAutoFit/>
          </a:bodyPr>
          <a:lstStyle/>
          <a:p>
            <a:pPr marL="118745" marR="0">
              <a:lnSpc>
                <a:spcPct val="115000"/>
              </a:lnSpc>
              <a:spcBef>
                <a:spcPts val="0"/>
              </a:spcBef>
              <a:spcAft>
                <a:spcPts val="1800"/>
              </a:spcAft>
            </a:pPr>
            <a:r>
              <a:rPr lang="en-US" sz="1100" i="1" dirty="0">
                <a:latin typeface="Arial Narrow" panose="020B0606020202030204" pitchFamily="34" charset="0"/>
                <a:ea typeface="Calibri" panose="020F0502020204030204" pitchFamily="34" charset="0"/>
                <a:cs typeface="Times New Roman" panose="02020603050405020304" pitchFamily="18" charset="0"/>
              </a:rPr>
              <a:t>Source: Residential Hospice Monthly </a:t>
            </a:r>
            <a:r>
              <a:rPr lang="en-US" sz="1100" i="1" dirty="0" smtClean="0">
                <a:latin typeface="Arial Narrow" panose="020B0606020202030204" pitchFamily="34" charset="0"/>
                <a:ea typeface="Calibri" panose="020F0502020204030204" pitchFamily="34" charset="0"/>
                <a:cs typeface="Times New Roman" panose="02020603050405020304" pitchFamily="18" charset="0"/>
              </a:rPr>
              <a:t>Reporting. Submitted </a:t>
            </a:r>
            <a:r>
              <a:rPr lang="en-US" sz="1100" i="1" dirty="0">
                <a:latin typeface="Arial Narrow" panose="020B0606020202030204" pitchFamily="34" charset="0"/>
                <a:ea typeface="Calibri" panose="020F0502020204030204" pitchFamily="34" charset="0"/>
                <a:cs typeface="Times New Roman" panose="02020603050405020304" pitchFamily="18" charset="0"/>
              </a:rPr>
              <a:t>to the South West LHIN from each Hospice; Ontario </a:t>
            </a:r>
            <a:r>
              <a:rPr lang="en-US" sz="1100" i="1" dirty="0" smtClean="0">
                <a:latin typeface="Arial Narrow" panose="020B0606020202030204" pitchFamily="34" charset="0"/>
                <a:ea typeface="Calibri" panose="020F0502020204030204" pitchFamily="34" charset="0"/>
                <a:cs typeface="Times New Roman" panose="02020603050405020304" pitchFamily="18" charset="0"/>
              </a:rPr>
              <a:t>Population Estimates, 2016 Canada Census by County. Note</a:t>
            </a:r>
            <a:r>
              <a:rPr lang="en-US" sz="1100" i="1" dirty="0">
                <a:latin typeface="Arial Narrow" panose="020B0606020202030204" pitchFamily="34" charset="0"/>
                <a:ea typeface="Calibri" panose="020F0502020204030204" pitchFamily="34" charset="0"/>
                <a:cs typeface="Times New Roman" panose="02020603050405020304" pitchFamily="18" charset="0"/>
              </a:rPr>
              <a:t>: South West LHIN population projects the number of residents in the LHIN’s Geography, which excludes small pockets of Grey and Norfolk Counties. County populations will not sum to the LHIN Population.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7211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339" y="521904"/>
            <a:ext cx="7215352" cy="914400"/>
          </a:xfrm>
        </p:spPr>
        <p:txBody>
          <a:bodyPr/>
          <a:lstStyle/>
          <a:p>
            <a:r>
              <a:rPr lang="en-US" sz="2800" dirty="0" smtClean="0">
                <a:solidFill>
                  <a:srgbClr val="7F9450"/>
                </a:solidFill>
              </a:rPr>
              <a:t>Home and Community</a:t>
            </a:r>
            <a:endParaRPr lang="en-US" sz="2800" dirty="0">
              <a:solidFill>
                <a:srgbClr val="7F9450"/>
              </a:solidFill>
            </a:endParaRPr>
          </a:p>
        </p:txBody>
      </p:sp>
      <p:pic>
        <p:nvPicPr>
          <p:cNvPr id="5" name="Picture 4" descr="Image result for palliative care infographics"/>
          <p:cNvPicPr/>
          <p:nvPr/>
        </p:nvPicPr>
        <p:blipFill rotWithShape="1">
          <a:blip r:embed="rId3">
            <a:duotone>
              <a:srgbClr val="70AD47">
                <a:shade val="45000"/>
                <a:satMod val="135000"/>
              </a:srgbClr>
              <a:prstClr val="white"/>
            </a:duotone>
            <a:extLst>
              <a:ext uri="{28A0092B-C50C-407E-A947-70E740481C1C}">
                <a14:useLocalDpi xmlns:a14="http://schemas.microsoft.com/office/drawing/2010/main" val="0"/>
              </a:ext>
            </a:extLst>
          </a:blip>
          <a:srcRect t="46679" r="75796" b="24463"/>
          <a:stretch/>
        </p:blipFill>
        <p:spPr bwMode="auto">
          <a:xfrm>
            <a:off x="608013" y="521904"/>
            <a:ext cx="419154" cy="522671"/>
          </a:xfrm>
          <a:prstGeom prst="rect">
            <a:avLst/>
          </a:prstGeom>
          <a:solidFill>
            <a:srgbClr val="70AD47"/>
          </a:solidFill>
          <a:extLst/>
        </p:spPr>
      </p:pic>
      <p:sp>
        <p:nvSpPr>
          <p:cNvPr id="6" name="Content Placeholder 2"/>
          <p:cNvSpPr txBox="1">
            <a:spLocks/>
          </p:cNvSpPr>
          <p:nvPr/>
        </p:nvSpPr>
        <p:spPr>
          <a:xfrm>
            <a:off x="29714" y="1811960"/>
            <a:ext cx="5061782" cy="120899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spcBef>
                <a:spcPts val="0"/>
              </a:spcBef>
              <a:spcAft>
                <a:spcPts val="0"/>
              </a:spcAft>
            </a:pPr>
            <a:r>
              <a:rPr lang="en-US" dirty="0" smtClean="0">
                <a:latin typeface="Arial Narrow" panose="020B0606020202030204" pitchFamily="34" charset="0"/>
                <a:ea typeface="Calibri" panose="020F0502020204030204" pitchFamily="34" charset="0"/>
                <a:cs typeface="Times New Roman" panose="02020603050405020304" pitchFamily="18" charset="0"/>
              </a:rPr>
              <a:t>  </a:t>
            </a:r>
            <a:r>
              <a:rPr lang="en-CA" dirty="0" smtClean="0"/>
              <a:t>In FY 2016/17 LHIN Home Care services</a:t>
            </a:r>
          </a:p>
          <a:p>
            <a:pPr marL="228600" indent="0">
              <a:spcBef>
                <a:spcPts val="0"/>
              </a:spcBef>
              <a:spcAft>
                <a:spcPts val="0"/>
              </a:spcAft>
              <a:buNone/>
            </a:pPr>
            <a:r>
              <a:rPr lang="en-CA" dirty="0" smtClean="0"/>
              <a:t>      supported 1,064 deaths </a:t>
            </a:r>
            <a:r>
              <a:rPr lang="en-CA" dirty="0"/>
              <a:t>at </a:t>
            </a:r>
            <a:r>
              <a:rPr lang="en-CA" dirty="0" smtClean="0"/>
              <a:t>home</a:t>
            </a:r>
            <a:r>
              <a:rPr lang="en-CA" dirty="0"/>
              <a:t>.  </a:t>
            </a:r>
            <a:endParaRPr lang="en-CA" dirty="0" smtClean="0"/>
          </a:p>
          <a:p>
            <a:pPr marL="228600" indent="0">
              <a:spcBef>
                <a:spcPts val="0"/>
              </a:spcBef>
              <a:spcAft>
                <a:spcPts val="0"/>
              </a:spcAft>
              <a:buNone/>
            </a:pPr>
            <a:endParaRPr lang="en-CA" dirty="0"/>
          </a:p>
          <a:p>
            <a:pPr marL="571500" indent="-342900">
              <a:spcBef>
                <a:spcPts val="0"/>
              </a:spcBef>
              <a:spcAft>
                <a:spcPts val="0"/>
              </a:spcAft>
            </a:pPr>
            <a:r>
              <a:rPr lang="en-CA" dirty="0" smtClean="0"/>
              <a:t>Of </a:t>
            </a:r>
            <a:r>
              <a:rPr lang="en-CA" dirty="0"/>
              <a:t>the total deaths </a:t>
            </a:r>
            <a:r>
              <a:rPr lang="en-CA" dirty="0" smtClean="0"/>
              <a:t>in FY 2016/17, </a:t>
            </a:r>
          </a:p>
          <a:p>
            <a:pPr marL="228600" indent="0">
              <a:spcBef>
                <a:spcPts val="0"/>
              </a:spcBef>
              <a:spcAft>
                <a:spcPts val="0"/>
              </a:spcAft>
              <a:buNone/>
            </a:pPr>
            <a:r>
              <a:rPr lang="en-CA" dirty="0"/>
              <a:t> </a:t>
            </a:r>
            <a:r>
              <a:rPr lang="en-CA" dirty="0" smtClean="0"/>
              <a:t>     716 </a:t>
            </a:r>
            <a:r>
              <a:rPr lang="en-CA" dirty="0"/>
              <a:t>were </a:t>
            </a:r>
            <a:r>
              <a:rPr lang="en-CA" dirty="0" smtClean="0"/>
              <a:t>Complex Palliative clients (67.3%).  </a:t>
            </a:r>
          </a:p>
          <a:p>
            <a:pPr marL="228600" indent="0">
              <a:spcBef>
                <a:spcPts val="0"/>
              </a:spcBef>
              <a:spcAft>
                <a:spcPts val="0"/>
              </a:spcAft>
              <a:buNone/>
            </a:pPr>
            <a:endParaRPr lang="en-CA" dirty="0"/>
          </a:p>
          <a:p>
            <a:pPr marL="571500" indent="-342900">
              <a:spcBef>
                <a:spcPts val="0"/>
              </a:spcBef>
              <a:spcAft>
                <a:spcPts val="0"/>
              </a:spcAft>
            </a:pPr>
            <a:r>
              <a:rPr lang="en-CA" dirty="0" smtClean="0"/>
              <a:t>Since FY 2013/14</a:t>
            </a:r>
            <a:r>
              <a:rPr lang="en-CA" dirty="0"/>
              <a:t>, the South West CCAC </a:t>
            </a:r>
            <a:endParaRPr lang="en-CA" dirty="0" smtClean="0"/>
          </a:p>
          <a:p>
            <a:pPr marL="228600" indent="0">
              <a:spcBef>
                <a:spcPts val="0"/>
              </a:spcBef>
              <a:spcAft>
                <a:spcPts val="0"/>
              </a:spcAft>
              <a:buNone/>
            </a:pPr>
            <a:r>
              <a:rPr lang="en-CA" dirty="0"/>
              <a:t> </a:t>
            </a:r>
            <a:r>
              <a:rPr lang="en-CA" dirty="0" smtClean="0"/>
              <a:t>     has </a:t>
            </a:r>
            <a:r>
              <a:rPr lang="en-CA" dirty="0"/>
              <a:t>supported an </a:t>
            </a:r>
            <a:r>
              <a:rPr lang="en-CA" b="1" dirty="0" smtClean="0">
                <a:solidFill>
                  <a:srgbClr val="00B050"/>
                </a:solidFill>
              </a:rPr>
              <a:t>19% </a:t>
            </a:r>
            <a:r>
              <a:rPr lang="en-CA" b="1" dirty="0">
                <a:solidFill>
                  <a:srgbClr val="00B050"/>
                </a:solidFill>
              </a:rPr>
              <a:t>increase in total </a:t>
            </a:r>
            <a:r>
              <a:rPr lang="en-CA" b="1" dirty="0" smtClean="0">
                <a:solidFill>
                  <a:srgbClr val="00B050"/>
                </a:solidFill>
              </a:rPr>
              <a:t>   </a:t>
            </a:r>
          </a:p>
          <a:p>
            <a:pPr marL="228600" indent="0">
              <a:spcBef>
                <a:spcPts val="0"/>
              </a:spcBef>
              <a:spcAft>
                <a:spcPts val="0"/>
              </a:spcAft>
              <a:buNone/>
            </a:pPr>
            <a:r>
              <a:rPr lang="en-CA" b="1" dirty="0">
                <a:solidFill>
                  <a:srgbClr val="00B050"/>
                </a:solidFill>
              </a:rPr>
              <a:t> </a:t>
            </a:r>
            <a:r>
              <a:rPr lang="en-CA" b="1" dirty="0" smtClean="0">
                <a:solidFill>
                  <a:srgbClr val="00B050"/>
                </a:solidFill>
              </a:rPr>
              <a:t>     deaths</a:t>
            </a:r>
            <a:r>
              <a:rPr lang="en-CA" dirty="0" smtClean="0"/>
              <a:t>, </a:t>
            </a:r>
            <a:r>
              <a:rPr lang="en-CA" dirty="0"/>
              <a:t>and a </a:t>
            </a:r>
            <a:r>
              <a:rPr lang="en-CA" b="1" dirty="0">
                <a:solidFill>
                  <a:srgbClr val="00B050"/>
                </a:solidFill>
              </a:rPr>
              <a:t>27% increase in Complex </a:t>
            </a:r>
            <a:endParaRPr lang="en-CA" b="1" dirty="0" smtClean="0">
              <a:solidFill>
                <a:srgbClr val="00B050"/>
              </a:solidFill>
            </a:endParaRPr>
          </a:p>
          <a:p>
            <a:pPr marL="228600" indent="0">
              <a:spcBef>
                <a:spcPts val="0"/>
              </a:spcBef>
              <a:spcAft>
                <a:spcPts val="0"/>
              </a:spcAft>
              <a:buNone/>
            </a:pPr>
            <a:r>
              <a:rPr lang="en-CA" b="1" dirty="0">
                <a:solidFill>
                  <a:srgbClr val="00B050"/>
                </a:solidFill>
              </a:rPr>
              <a:t> </a:t>
            </a:r>
            <a:r>
              <a:rPr lang="en-CA" b="1" dirty="0" smtClean="0">
                <a:solidFill>
                  <a:srgbClr val="00B050"/>
                </a:solidFill>
              </a:rPr>
              <a:t>     Palliative deaths </a:t>
            </a:r>
            <a:r>
              <a:rPr lang="en-CA" dirty="0" smtClean="0"/>
              <a:t>at home. </a:t>
            </a:r>
            <a:endParaRPr lang="en-US" dirty="0"/>
          </a:p>
          <a:p>
            <a:pPr marL="228600" indent="0">
              <a:spcBef>
                <a:spcPts val="0"/>
              </a:spcBef>
              <a:spcAft>
                <a:spcPts val="0"/>
              </a:spcAft>
              <a:buNone/>
            </a:pPr>
            <a:endParaRPr lang="en-US" dirty="0" smtClean="0"/>
          </a:p>
          <a:p>
            <a:pPr marL="228600" marR="0" indent="0">
              <a:spcBef>
                <a:spcPts val="0"/>
              </a:spcBef>
              <a:spcAft>
                <a:spcPts val="0"/>
              </a:spcAft>
              <a:buNone/>
            </a:pPr>
            <a:endParaRPr lang="en-US" sz="1200" b="1" dirty="0" smtClean="0">
              <a:solidFill>
                <a:srgbClr val="693A77"/>
              </a:solidFill>
            </a:endParaRPr>
          </a:p>
        </p:txBody>
      </p:sp>
      <p:sp>
        <p:nvSpPr>
          <p:cNvPr id="8" name="Rectangle 7"/>
          <p:cNvSpPr/>
          <p:nvPr/>
        </p:nvSpPr>
        <p:spPr>
          <a:xfrm>
            <a:off x="5251518" y="6471348"/>
            <a:ext cx="3437647" cy="276999"/>
          </a:xfrm>
          <a:prstGeom prst="rect">
            <a:avLst/>
          </a:prstGeom>
        </p:spPr>
        <p:txBody>
          <a:bodyPr wrap="square">
            <a:spAutoFit/>
          </a:bodyPr>
          <a:lstStyle/>
          <a:p>
            <a:r>
              <a:rPr lang="en-US" sz="1200" i="1" dirty="0">
                <a:latin typeface="+mj-lt"/>
                <a:ea typeface="Calibri" panose="020F0502020204030204" pitchFamily="34" charset="0"/>
                <a:cs typeface="Times New Roman" panose="02020603050405020304" pitchFamily="18" charset="0"/>
              </a:rPr>
              <a:t>Source: </a:t>
            </a:r>
            <a:r>
              <a:rPr lang="en-CA" sz="1200" i="1" dirty="0">
                <a:latin typeface="+mj-lt"/>
              </a:rPr>
              <a:t>South West </a:t>
            </a:r>
            <a:r>
              <a:rPr lang="en-CA" sz="1200" i="1" dirty="0" smtClean="0">
                <a:latin typeface="+mj-lt"/>
              </a:rPr>
              <a:t>LHIN; </a:t>
            </a:r>
            <a:r>
              <a:rPr lang="en-CA" sz="1200" i="1" dirty="0">
                <a:latin typeface="+mj-lt"/>
              </a:rPr>
              <a:t>CHRIS </a:t>
            </a:r>
            <a:r>
              <a:rPr lang="en-CA" sz="1200" i="1" dirty="0" smtClean="0">
                <a:latin typeface="+mj-lt"/>
              </a:rPr>
              <a:t>Database</a:t>
            </a:r>
            <a:endParaRPr lang="en-US" sz="1200" dirty="0">
              <a:latin typeface="+mj-lt"/>
            </a:endParaRPr>
          </a:p>
        </p:txBody>
      </p:sp>
      <p:sp>
        <p:nvSpPr>
          <p:cNvPr id="9" name="Rectangle 8"/>
          <p:cNvSpPr/>
          <p:nvPr/>
        </p:nvSpPr>
        <p:spPr>
          <a:xfrm>
            <a:off x="4159112" y="398244"/>
            <a:ext cx="4740931" cy="646331"/>
          </a:xfrm>
          <a:prstGeom prst="rect">
            <a:avLst/>
          </a:prstGeom>
        </p:spPr>
        <p:txBody>
          <a:bodyPr wrap="square">
            <a:spAutoFit/>
          </a:bodyPr>
          <a:lstStyle/>
          <a:p>
            <a:pPr marL="857250" marR="0" indent="-571500">
              <a:lnSpc>
                <a:spcPct val="150000"/>
              </a:lnSpc>
              <a:spcBef>
                <a:spcPts val="0"/>
              </a:spcBef>
              <a:spcAft>
                <a:spcPts val="1000"/>
              </a:spcAft>
            </a:pPr>
            <a:r>
              <a:rPr lang="en-CA" sz="1200" dirty="0" smtClean="0">
                <a:latin typeface="Arial Narrow" panose="020B0606020202030204" pitchFamily="34" charset="0"/>
                <a:ea typeface="Calibri" panose="020F0502020204030204" pitchFamily="34" charset="0"/>
                <a:cs typeface="Times New Roman" panose="02020603050405020304" pitchFamily="18" charset="0"/>
              </a:rPr>
              <a:t>                Number </a:t>
            </a:r>
            <a:r>
              <a:rPr lang="en-CA" sz="1200" dirty="0">
                <a:latin typeface="Arial Narrow" panose="020B0606020202030204" pitchFamily="34" charset="0"/>
                <a:ea typeface="Calibri" panose="020F0502020204030204" pitchFamily="34" charset="0"/>
                <a:cs typeface="Times New Roman" panose="02020603050405020304" pitchFamily="18" charset="0"/>
              </a:rPr>
              <a:t>of Deaths Supported in the Community (at Home), by Patient County of Residence. </a:t>
            </a:r>
            <a:r>
              <a:rPr lang="en-CA" sz="1200" dirty="0" smtClean="0">
                <a:latin typeface="Arial Narrow" panose="020B0606020202030204" pitchFamily="34" charset="0"/>
                <a:ea typeface="Calibri" panose="020F0502020204030204" pitchFamily="34" charset="0"/>
                <a:cs typeface="Times New Roman" panose="02020603050405020304" pitchFamily="18" charset="0"/>
              </a:rPr>
              <a:t>South </a:t>
            </a:r>
            <a:r>
              <a:rPr lang="en-CA" sz="1200" dirty="0">
                <a:latin typeface="Arial Narrow" panose="020B0606020202030204" pitchFamily="34" charset="0"/>
                <a:ea typeface="Calibri" panose="020F0502020204030204" pitchFamily="34" charset="0"/>
                <a:cs typeface="Times New Roman" panose="02020603050405020304" pitchFamily="18" charset="0"/>
              </a:rPr>
              <a:t>West LHIN FY 13/15 - </a:t>
            </a:r>
            <a:r>
              <a:rPr lang="en-CA" sz="1200" dirty="0" smtClean="0">
                <a:latin typeface="Arial Narrow" panose="020B0606020202030204" pitchFamily="34" charset="0"/>
                <a:ea typeface="Calibri" panose="020F0502020204030204" pitchFamily="34" charset="0"/>
                <a:cs typeface="Times New Roman" panose="02020603050405020304" pitchFamily="18" charset="0"/>
              </a:rPr>
              <a:t>16/17.</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1" name="Chart 10"/>
          <p:cNvGraphicFramePr>
            <a:graphicFrameLocks/>
          </p:cNvGraphicFramePr>
          <p:nvPr>
            <p:extLst>
              <p:ext uri="{D42A27DB-BD31-4B8C-83A1-F6EECF244321}">
                <p14:modId xmlns:p14="http://schemas.microsoft.com/office/powerpoint/2010/main" val="2230379491"/>
              </p:ext>
            </p:extLst>
          </p:nvPr>
        </p:nvGraphicFramePr>
        <p:xfrm>
          <a:off x="4868900" y="988888"/>
          <a:ext cx="4202884" cy="55557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1419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8044" y="513802"/>
            <a:ext cx="7772400" cy="914400"/>
          </a:xfrm>
          <a:prstGeom prst="rect">
            <a:avLst/>
          </a:prstGeom>
        </p:spPr>
        <p:txBody>
          <a:bodyPr/>
          <a:lstStyle>
            <a:lvl1pPr algn="l" rtl="0" eaLnBrk="1" fontAlgn="base" hangingPunct="1">
              <a:spcBef>
                <a:spcPct val="0"/>
              </a:spcBef>
              <a:spcAft>
                <a:spcPct val="0"/>
              </a:spcAft>
              <a:defRPr sz="2400" b="1" kern="1200">
                <a:solidFill>
                  <a:srgbClr val="D2492A"/>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a:lstStyle>
          <a:p>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2677188253"/>
              </p:ext>
            </p:extLst>
          </p:nvPr>
        </p:nvGraphicFramePr>
        <p:xfrm>
          <a:off x="891501" y="2822545"/>
          <a:ext cx="7443079" cy="2790203"/>
        </p:xfrm>
        <a:graphic>
          <a:graphicData uri="http://schemas.openxmlformats.org/drawingml/2006/table">
            <a:tbl>
              <a:tblPr firstRow="1" firstCol="1" bandRow="1"/>
              <a:tblGrid>
                <a:gridCol w="1115445"/>
                <a:gridCol w="735225"/>
                <a:gridCol w="963342"/>
                <a:gridCol w="780813"/>
                <a:gridCol w="902499"/>
                <a:gridCol w="770673"/>
                <a:gridCol w="983622"/>
                <a:gridCol w="1191460"/>
              </a:tblGrid>
              <a:tr h="951452">
                <a:tc>
                  <a:txBody>
                    <a:bodyPr/>
                    <a:lstStyle/>
                    <a:p>
                      <a:pPr marL="0" marR="0">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Patient County</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Complex Palliative Clients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Complex Palliative Client Died at Home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CCAC Clients Died at Home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solidFill>
                      <a:schemeClr val="bg1">
                        <a:lumMod val="85000"/>
                      </a:schemeClr>
                    </a:solidFill>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of CCAC Deaths at Home that are Complex Palliative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2016 </a:t>
                      </a: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Population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Estimate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CCAC Deaths per 10,000 Population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CCAC Complex Palliative Deaths at Home per 10,000 Population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6946">
                <a:tc>
                  <a:txBody>
                    <a:bodyPr/>
                    <a:lstStyle/>
                    <a:p>
                      <a:pPr marL="0" marR="0">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Grey</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rgbClr val="000000"/>
                      </a:solidFill>
                      <a:prstDash val="solid"/>
                      <a:round/>
                      <a:headEnd type="none" w="med" len="med"/>
                      <a:tailEnd type="none" w="med" len="med"/>
                    </a:lnT>
                    <a:solidFill>
                      <a:schemeClr val="bg1">
                        <a:lumMod val="85000"/>
                      </a:schemeClr>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313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55.4%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mj-lt"/>
                        </a:rPr>
                        <a:t>93,830</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000000"/>
                      </a:solidFill>
                      <a:prstDash val="solid"/>
                      <a:round/>
                      <a:headEnd type="none" w="med" len="med"/>
                      <a:tailEnd type="none" w="med" len="med"/>
                    </a:lnT>
                  </a:tcPr>
                </a:tc>
              </a:tr>
              <a:tr h="145367">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Bruce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58.8%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68,147</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12.5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r h="145367">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Huron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176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a:t>
                      </a: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3.3</a:t>
                      </a: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59,297</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8.4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367">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Perth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66.7%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76,796</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7.8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367">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Oxford Norfolk</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422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58.8%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123,671</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6.5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07">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London Middlesex</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1,315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353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491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71.9%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455,526</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367">
                <a:tc>
                  <a:txBody>
                    <a:bodyPr/>
                    <a:lstStyle/>
                    <a:p>
                      <a:pPr marL="0" marR="0">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Elgin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76.6%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88,978</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9.6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367">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Out of LHIN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37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56.2%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mj-lt"/>
                          <a:ea typeface="Times New Roman" panose="02020603050405020304" pitchFamily="18" charset="0"/>
                          <a:cs typeface="Calibri" panose="020F0502020204030204" pitchFamily="34" charset="0"/>
                        </a:rPr>
                        <a:t> </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104">
                <a:tc>
                  <a:txBody>
                    <a:bodyPr/>
                    <a:lstStyle/>
                    <a:p>
                      <a:pPr marL="0" marR="0">
                        <a:lnSpc>
                          <a:spcPct val="115000"/>
                        </a:lnSpc>
                        <a:spcBef>
                          <a:spcPts val="0"/>
                        </a:spcBef>
                        <a:spcAft>
                          <a:spcPts val="0"/>
                        </a:spcAft>
                      </a:pPr>
                      <a:r>
                        <a:rPr lang="en-US"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SW LHIN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3,048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716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1,064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67.3%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mj-lt"/>
                        </a:rPr>
                        <a:t>981,045</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7" name="Title 1"/>
          <p:cNvSpPr txBox="1">
            <a:spLocks/>
          </p:cNvSpPr>
          <p:nvPr/>
        </p:nvSpPr>
        <p:spPr>
          <a:xfrm>
            <a:off x="1253543" y="527106"/>
            <a:ext cx="6166030" cy="914400"/>
          </a:xfrm>
          <a:prstGeom prst="rect">
            <a:avLst/>
          </a:prstGeom>
        </p:spPr>
        <p:txBody>
          <a:bodyPr/>
          <a:lstStyle>
            <a:lvl1pPr algn="l" rtl="0" eaLnBrk="1" fontAlgn="base" hangingPunct="1">
              <a:spcBef>
                <a:spcPct val="0"/>
              </a:spcBef>
              <a:spcAft>
                <a:spcPct val="0"/>
              </a:spcAft>
              <a:defRPr sz="2400" b="1" kern="1200">
                <a:solidFill>
                  <a:srgbClr val="D2492A"/>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a:lstStyle>
          <a:p>
            <a:r>
              <a:rPr lang="en-US" sz="2800" dirty="0">
                <a:solidFill>
                  <a:srgbClr val="7F9450"/>
                </a:solidFill>
              </a:rPr>
              <a:t>Home and </a:t>
            </a:r>
            <a:r>
              <a:rPr lang="en-US" sz="2800" dirty="0" smtClean="0">
                <a:solidFill>
                  <a:srgbClr val="7F9450"/>
                </a:solidFill>
              </a:rPr>
              <a:t>Community</a:t>
            </a:r>
            <a:endParaRPr lang="en-US" sz="2800" dirty="0">
              <a:solidFill>
                <a:srgbClr val="C87638"/>
              </a:solidFill>
            </a:endParaRPr>
          </a:p>
        </p:txBody>
      </p:sp>
      <p:sp>
        <p:nvSpPr>
          <p:cNvPr id="10" name="Content Placeholder 2"/>
          <p:cNvSpPr txBox="1">
            <a:spLocks/>
          </p:cNvSpPr>
          <p:nvPr/>
        </p:nvSpPr>
        <p:spPr>
          <a:xfrm>
            <a:off x="65524" y="1330171"/>
            <a:ext cx="8918275" cy="120899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spcBef>
                <a:spcPts val="0"/>
              </a:spcBef>
              <a:spcAft>
                <a:spcPts val="0"/>
              </a:spcAft>
            </a:pPr>
            <a:r>
              <a:rPr lang="en-US" dirty="0" smtClean="0">
                <a:latin typeface="Arial Narrow" panose="020B0606020202030204" pitchFamily="34" charset="0"/>
                <a:ea typeface="Calibri" panose="020F0502020204030204" pitchFamily="34" charset="0"/>
                <a:cs typeface="Times New Roman" panose="02020603050405020304" pitchFamily="18" charset="0"/>
              </a:rPr>
              <a:t>  </a:t>
            </a:r>
            <a:r>
              <a:rPr lang="en-US" dirty="0">
                <a:latin typeface="Arial Narrow" panose="020B0606020202030204" pitchFamily="34" charset="0"/>
                <a:ea typeface="Calibri" panose="020F0502020204030204" pitchFamily="34" charset="0"/>
                <a:cs typeface="Times New Roman" panose="02020603050405020304" pitchFamily="18" charset="0"/>
              </a:rPr>
              <a:t>In FY </a:t>
            </a:r>
            <a:r>
              <a:rPr lang="en-US" dirty="0" smtClean="0">
                <a:latin typeface="Arial Narrow" panose="020B0606020202030204" pitchFamily="34" charset="0"/>
                <a:ea typeface="Calibri" panose="020F0502020204030204" pitchFamily="34" charset="0"/>
                <a:cs typeface="Times New Roman" panose="02020603050405020304" pitchFamily="18" charset="0"/>
              </a:rPr>
              <a:t>2016/17, </a:t>
            </a:r>
            <a:r>
              <a:rPr lang="en-US" dirty="0">
                <a:latin typeface="Arial Narrow" panose="020B0606020202030204" pitchFamily="34" charset="0"/>
                <a:ea typeface="Calibri" panose="020F0502020204030204" pitchFamily="34" charset="0"/>
                <a:cs typeface="Times New Roman" panose="02020603050405020304" pitchFamily="18" charset="0"/>
              </a:rPr>
              <a:t>the numbers </a:t>
            </a:r>
            <a:r>
              <a:rPr lang="en-US" dirty="0" smtClean="0">
                <a:latin typeface="Arial Narrow" panose="020B0606020202030204" pitchFamily="34" charset="0"/>
                <a:ea typeface="Calibri" panose="020F0502020204030204" pitchFamily="34" charset="0"/>
                <a:cs typeface="Times New Roman" panose="02020603050405020304" pitchFamily="18" charset="0"/>
              </a:rPr>
              <a:t>of Complex Palliative deaths </a:t>
            </a:r>
            <a:r>
              <a:rPr lang="en-US" dirty="0">
                <a:latin typeface="Arial Narrow" panose="020B0606020202030204" pitchFamily="34" charset="0"/>
                <a:ea typeface="Calibri" panose="020F0502020204030204" pitchFamily="34" charset="0"/>
                <a:cs typeface="Times New Roman" panose="02020603050405020304" pitchFamily="18" charset="0"/>
              </a:rPr>
              <a:t>supported </a:t>
            </a:r>
            <a:r>
              <a:rPr lang="en-US" dirty="0" smtClean="0">
                <a:latin typeface="Arial Narrow" panose="020B0606020202030204" pitchFamily="34" charset="0"/>
                <a:ea typeface="Calibri" panose="020F0502020204030204" pitchFamily="34" charset="0"/>
                <a:cs typeface="Times New Roman" panose="02020603050405020304" pitchFamily="18" charset="0"/>
              </a:rPr>
              <a:t>through LHIN Home  </a:t>
            </a:r>
          </a:p>
          <a:p>
            <a:pPr marL="228600" indent="0">
              <a:spcBef>
                <a:spcPts val="0"/>
              </a:spcBef>
              <a:spcAft>
                <a:spcPts val="0"/>
              </a:spcAft>
              <a:buNone/>
            </a:pPr>
            <a:r>
              <a:rPr lang="en-US" dirty="0">
                <a:latin typeface="Arial Narrow" panose="020B0606020202030204" pitchFamily="34" charset="0"/>
                <a:ea typeface="Calibri" panose="020F0502020204030204" pitchFamily="34" charset="0"/>
                <a:cs typeface="Times New Roman" panose="02020603050405020304" pitchFamily="18" charset="0"/>
              </a:rPr>
              <a:t> </a:t>
            </a:r>
            <a:r>
              <a:rPr lang="en-US" dirty="0" smtClean="0">
                <a:latin typeface="Arial Narrow" panose="020B0606020202030204" pitchFamily="34" charset="0"/>
                <a:ea typeface="Calibri" panose="020F0502020204030204" pitchFamily="34" charset="0"/>
                <a:cs typeface="Times New Roman" panose="02020603050405020304" pitchFamily="18" charset="0"/>
              </a:rPr>
              <a:t>     Care, adjusted for population size, were </a:t>
            </a:r>
            <a:r>
              <a:rPr lang="en-US" b="1" dirty="0">
                <a:solidFill>
                  <a:srgbClr val="00B050"/>
                </a:solidFill>
                <a:latin typeface="Arial Narrow" panose="020B0606020202030204" pitchFamily="34" charset="0"/>
                <a:ea typeface="Calibri" panose="020F0502020204030204" pitchFamily="34" charset="0"/>
                <a:cs typeface="Times New Roman" panose="02020603050405020304" pitchFamily="18" charset="0"/>
              </a:rPr>
              <a:t>highest for residents from </a:t>
            </a:r>
            <a:r>
              <a:rPr lang="en-US" b="1" dirty="0" smtClean="0">
                <a:solidFill>
                  <a:srgbClr val="00B050"/>
                </a:solidFill>
                <a:latin typeface="Arial Narrow" panose="020B0606020202030204" pitchFamily="34" charset="0"/>
                <a:ea typeface="Calibri" panose="020F0502020204030204" pitchFamily="34" charset="0"/>
                <a:cs typeface="Times New Roman" panose="02020603050405020304" pitchFamily="18" charset="0"/>
              </a:rPr>
              <a:t>Huron Perth and    </a:t>
            </a:r>
          </a:p>
          <a:p>
            <a:pPr marL="228600" indent="0">
              <a:spcBef>
                <a:spcPts val="0"/>
              </a:spcBef>
              <a:spcAft>
                <a:spcPts val="0"/>
              </a:spcAft>
              <a:buNone/>
            </a:pPr>
            <a:r>
              <a:rPr lang="en-US" b="1" dirty="0">
                <a:solidFill>
                  <a:srgbClr val="00B050"/>
                </a:solidFill>
                <a:latin typeface="Arial Narrow" panose="020B0606020202030204" pitchFamily="34" charset="0"/>
                <a:ea typeface="Calibri" panose="020F0502020204030204" pitchFamily="34" charset="0"/>
                <a:cs typeface="Times New Roman" panose="02020603050405020304" pitchFamily="18" charset="0"/>
              </a:rPr>
              <a:t> </a:t>
            </a:r>
            <a:r>
              <a:rPr lang="en-US" b="1" dirty="0" smtClean="0">
                <a:solidFill>
                  <a:srgbClr val="00B050"/>
                </a:solidFill>
                <a:latin typeface="Arial Narrow" panose="020B0606020202030204" pitchFamily="34" charset="0"/>
                <a:ea typeface="Calibri" panose="020F0502020204030204" pitchFamily="34" charset="0"/>
                <a:cs typeface="Times New Roman" panose="02020603050405020304" pitchFamily="18" charset="0"/>
              </a:rPr>
              <a:t>     Elgin</a:t>
            </a:r>
            <a:r>
              <a:rPr lang="en-US" b="1" dirty="0" smtClean="0">
                <a:latin typeface="Arial Narrow" panose="020B0606020202030204" pitchFamily="34" charset="0"/>
                <a:ea typeface="Calibri" panose="020F0502020204030204" pitchFamily="34" charset="0"/>
                <a:cs typeface="Times New Roman" panose="02020603050405020304" pitchFamily="18" charset="0"/>
              </a:rPr>
              <a:t> </a:t>
            </a:r>
            <a:r>
              <a:rPr lang="en-US" dirty="0" smtClean="0">
                <a:latin typeface="Arial Narrow" panose="020B0606020202030204" pitchFamily="34" charset="0"/>
                <a:ea typeface="Calibri" panose="020F0502020204030204" pitchFamily="34" charset="0"/>
                <a:cs typeface="Times New Roman" panose="02020603050405020304" pitchFamily="18" charset="0"/>
              </a:rPr>
              <a:t>and </a:t>
            </a:r>
            <a:r>
              <a:rPr lang="en-US"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lowest </a:t>
            </a:r>
            <a:r>
              <a:rPr lang="en-US"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for Oxford/Norfolk residents. </a:t>
            </a:r>
            <a:endParaRPr lang="en-US" b="1" dirty="0">
              <a:solidFill>
                <a:srgbClr val="FF0000"/>
              </a:solidFill>
            </a:endParaRPr>
          </a:p>
          <a:p>
            <a:pPr marL="228600" marR="0" indent="0">
              <a:spcBef>
                <a:spcPts val="0"/>
              </a:spcBef>
              <a:spcAft>
                <a:spcPts val="0"/>
              </a:spcAft>
              <a:buNone/>
            </a:pPr>
            <a:endParaRPr lang="en-US" sz="1200" b="1" dirty="0" smtClean="0">
              <a:solidFill>
                <a:srgbClr val="693A77"/>
              </a:solidFill>
            </a:endParaRPr>
          </a:p>
        </p:txBody>
      </p:sp>
      <p:sp>
        <p:nvSpPr>
          <p:cNvPr id="11" name="TextBox 10"/>
          <p:cNvSpPr txBox="1"/>
          <p:nvPr/>
        </p:nvSpPr>
        <p:spPr>
          <a:xfrm flipH="1">
            <a:off x="1422574" y="2425024"/>
            <a:ext cx="1320625" cy="323165"/>
          </a:xfrm>
          <a:prstGeom prst="rect">
            <a:avLst/>
          </a:prstGeom>
          <a:noFill/>
        </p:spPr>
        <p:txBody>
          <a:bodyPr wrap="square" rtlCol="0">
            <a:spAutoFit/>
          </a:bodyPr>
          <a:lstStyle/>
          <a:p>
            <a:r>
              <a:rPr lang="en-US" sz="1500" i="1" dirty="0" smtClean="0"/>
              <a:t>FY 2016/17</a:t>
            </a:r>
            <a:endParaRPr lang="en-US" sz="1500" i="1" dirty="0"/>
          </a:p>
        </p:txBody>
      </p:sp>
      <p:sp>
        <p:nvSpPr>
          <p:cNvPr id="12" name="Rectangle 11"/>
          <p:cNvSpPr/>
          <p:nvPr/>
        </p:nvSpPr>
        <p:spPr>
          <a:xfrm>
            <a:off x="834571" y="5811852"/>
            <a:ext cx="7556938" cy="871008"/>
          </a:xfrm>
          <a:prstGeom prst="rect">
            <a:avLst/>
          </a:prstGeom>
        </p:spPr>
        <p:txBody>
          <a:bodyPr wrap="square">
            <a:spAutoFit/>
          </a:bodyPr>
          <a:lstStyle/>
          <a:p>
            <a:pPr marL="118745" marR="0">
              <a:lnSpc>
                <a:spcPct val="115000"/>
              </a:lnSpc>
              <a:spcBef>
                <a:spcPts val="0"/>
              </a:spcBef>
              <a:spcAft>
                <a:spcPts val="1800"/>
              </a:spcAft>
            </a:pPr>
            <a:r>
              <a:rPr lang="en-US" sz="1100" i="1" dirty="0">
                <a:latin typeface="Arial Narrow" panose="020B0606020202030204" pitchFamily="34" charset="0"/>
                <a:ea typeface="Calibri" panose="020F0502020204030204" pitchFamily="34" charset="0"/>
                <a:cs typeface="Times New Roman" panose="02020603050405020304" pitchFamily="18" charset="0"/>
              </a:rPr>
              <a:t>Source: </a:t>
            </a:r>
            <a:r>
              <a:rPr lang="en-CA" sz="1100" i="1" dirty="0"/>
              <a:t>South West </a:t>
            </a:r>
            <a:r>
              <a:rPr lang="en-CA" sz="1100" i="1" dirty="0" smtClean="0"/>
              <a:t>LHIN</a:t>
            </a:r>
            <a:r>
              <a:rPr lang="en-CA" sz="1100" i="1" dirty="0"/>
              <a:t>,</a:t>
            </a:r>
            <a:r>
              <a:rPr lang="en-CA" sz="1100" i="1" dirty="0" smtClean="0"/>
              <a:t> </a:t>
            </a:r>
            <a:r>
              <a:rPr lang="en-CA" sz="1100" i="1" dirty="0"/>
              <a:t>CHRIS </a:t>
            </a:r>
            <a:r>
              <a:rPr lang="en-CA" sz="1100" i="1" dirty="0" smtClean="0"/>
              <a:t>Database; </a:t>
            </a:r>
            <a:r>
              <a:rPr lang="en-US" sz="1100" i="1" dirty="0">
                <a:latin typeface="Arial Narrow" panose="020B0606020202030204" pitchFamily="34" charset="0"/>
                <a:ea typeface="Calibri" panose="020F0502020204030204" pitchFamily="34" charset="0"/>
                <a:cs typeface="Times New Roman" panose="02020603050405020304" pitchFamily="18" charset="0"/>
              </a:rPr>
              <a:t>Ontario Population Estimates, 2016 Canada Census by </a:t>
            </a:r>
            <a:r>
              <a:rPr lang="en-US" sz="1100" i="1" dirty="0" smtClean="0">
                <a:latin typeface="Arial Narrow" panose="020B0606020202030204" pitchFamily="34" charset="0"/>
                <a:ea typeface="Calibri" panose="020F0502020204030204" pitchFamily="34" charset="0"/>
                <a:cs typeface="Times New Roman" panose="02020603050405020304" pitchFamily="18" charset="0"/>
              </a:rPr>
              <a:t>County.  </a:t>
            </a:r>
            <a:r>
              <a:rPr lang="en-US" sz="1100" i="1" dirty="0">
                <a:latin typeface="Arial Narrow" panose="020B0606020202030204" pitchFamily="34" charset="0"/>
                <a:ea typeface="Calibri" panose="020F0502020204030204" pitchFamily="34" charset="0"/>
                <a:cs typeface="Times New Roman" panose="02020603050405020304" pitchFamily="18" charset="0"/>
              </a:rPr>
              <a:t>Note: </a:t>
            </a:r>
            <a:r>
              <a:rPr lang="en-US" sz="1100" i="1" dirty="0" smtClean="0">
                <a:latin typeface="Arial Narrow" panose="020B0606020202030204" pitchFamily="34" charset="0"/>
                <a:ea typeface="Calibri" panose="020F0502020204030204" pitchFamily="34" charset="0"/>
                <a:cs typeface="Times New Roman" panose="02020603050405020304" pitchFamily="18" charset="0"/>
              </a:rPr>
              <a:t>Counts reflect point-in-time data, accurate at the date of extraction. Death counts may change over time due to active updates and corrections in patient records. South </a:t>
            </a:r>
            <a:r>
              <a:rPr lang="en-US" sz="1100" i="1" dirty="0">
                <a:latin typeface="Arial Narrow" panose="020B0606020202030204" pitchFamily="34" charset="0"/>
                <a:ea typeface="Calibri" panose="020F0502020204030204" pitchFamily="34" charset="0"/>
                <a:cs typeface="Times New Roman" panose="02020603050405020304" pitchFamily="18" charset="0"/>
              </a:rPr>
              <a:t>West LHIN population projects the number of residents in the LHIN’s Geography, which excludes small pockets of Grey and Norfolk Counties. County populations will not sum to the LHIN Population.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descr="Image result for palliative care infographics"/>
          <p:cNvPicPr/>
          <p:nvPr/>
        </p:nvPicPr>
        <p:blipFill rotWithShape="1">
          <a:blip r:embed="rId3">
            <a:duotone>
              <a:srgbClr val="70AD47">
                <a:shade val="45000"/>
                <a:satMod val="135000"/>
              </a:srgbClr>
              <a:prstClr val="white"/>
            </a:duotone>
            <a:extLst>
              <a:ext uri="{28A0092B-C50C-407E-A947-70E740481C1C}">
                <a14:useLocalDpi xmlns:a14="http://schemas.microsoft.com/office/drawing/2010/main" val="0"/>
              </a:ext>
            </a:extLst>
          </a:blip>
          <a:srcRect t="46679" r="75796" b="24463"/>
          <a:stretch/>
        </p:blipFill>
        <p:spPr bwMode="auto">
          <a:xfrm>
            <a:off x="608013" y="521904"/>
            <a:ext cx="419154" cy="522671"/>
          </a:xfrm>
          <a:prstGeom prst="rect">
            <a:avLst/>
          </a:prstGeom>
          <a:solidFill>
            <a:srgbClr val="70AD47"/>
          </a:solidFill>
          <a:extLst/>
        </p:spPr>
      </p:pic>
    </p:spTree>
    <p:extLst>
      <p:ext uri="{BB962C8B-B14F-4D97-AF65-F5344CB8AC3E}">
        <p14:creationId xmlns:p14="http://schemas.microsoft.com/office/powerpoint/2010/main" val="2884465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palliative care infographics"/>
          <p:cNvPicPr/>
          <p:nvPr/>
        </p:nvPicPr>
        <p:blipFill rotWithShape="1">
          <a:blip r:embed="rId3">
            <a:duotone>
              <a:srgbClr val="FFC000">
                <a:shade val="45000"/>
                <a:satMod val="135000"/>
              </a:srgbClr>
              <a:prstClr val="white"/>
            </a:duotone>
            <a:extLst>
              <a:ext uri="{28A0092B-C50C-407E-A947-70E740481C1C}">
                <a14:useLocalDpi xmlns:a14="http://schemas.microsoft.com/office/drawing/2010/main" val="0"/>
              </a:ext>
            </a:extLst>
          </a:blip>
          <a:srcRect l="62714" t="31778" b="39602"/>
          <a:stretch/>
        </p:blipFill>
        <p:spPr bwMode="auto">
          <a:xfrm>
            <a:off x="608013" y="601401"/>
            <a:ext cx="513715" cy="382905"/>
          </a:xfrm>
          <a:prstGeom prst="rect">
            <a:avLst/>
          </a:prstGeom>
          <a:solidFill>
            <a:srgbClr val="70AD47"/>
          </a:solidFill>
          <a:extLst/>
        </p:spPr>
      </p:pic>
      <p:sp>
        <p:nvSpPr>
          <p:cNvPr id="6" name="Title 1"/>
          <p:cNvSpPr txBox="1">
            <a:spLocks/>
          </p:cNvSpPr>
          <p:nvPr/>
        </p:nvSpPr>
        <p:spPr>
          <a:xfrm>
            <a:off x="1253543" y="527106"/>
            <a:ext cx="6166030" cy="914400"/>
          </a:xfrm>
          <a:prstGeom prst="rect">
            <a:avLst/>
          </a:prstGeom>
        </p:spPr>
        <p:txBody>
          <a:bodyPr/>
          <a:lstStyle>
            <a:lvl1pPr algn="l" rtl="0" eaLnBrk="1" fontAlgn="base" hangingPunct="1">
              <a:spcBef>
                <a:spcPct val="0"/>
              </a:spcBef>
              <a:spcAft>
                <a:spcPct val="0"/>
              </a:spcAft>
              <a:defRPr sz="2400" b="1" kern="1200">
                <a:solidFill>
                  <a:srgbClr val="D2492A"/>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a:lstStyle>
          <a:p>
            <a:r>
              <a:rPr lang="en-US" sz="2800" dirty="0" smtClean="0">
                <a:solidFill>
                  <a:srgbClr val="E9B659"/>
                </a:solidFill>
              </a:rPr>
              <a:t>Long-Term Care</a:t>
            </a:r>
            <a:endParaRPr lang="en-US" sz="2800" dirty="0">
              <a:solidFill>
                <a:srgbClr val="E9B659"/>
              </a:solidFill>
            </a:endParaRPr>
          </a:p>
        </p:txBody>
      </p:sp>
      <p:sp>
        <p:nvSpPr>
          <p:cNvPr id="7" name="Content Placeholder 2"/>
          <p:cNvSpPr txBox="1">
            <a:spLocks/>
          </p:cNvSpPr>
          <p:nvPr/>
        </p:nvSpPr>
        <p:spPr>
          <a:xfrm>
            <a:off x="65524" y="1179795"/>
            <a:ext cx="8918275" cy="120899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spcBef>
                <a:spcPts val="0"/>
              </a:spcBef>
              <a:spcAft>
                <a:spcPts val="0"/>
              </a:spcAft>
            </a:pPr>
            <a:r>
              <a:rPr lang="en-US" dirty="0" smtClean="0">
                <a:latin typeface="Arial Narrow" panose="020B0606020202030204" pitchFamily="34" charset="0"/>
                <a:ea typeface="Calibri" panose="020F0502020204030204" pitchFamily="34" charset="0"/>
                <a:cs typeface="Times New Roman" panose="02020603050405020304" pitchFamily="18" charset="0"/>
              </a:rPr>
              <a:t>In FY </a:t>
            </a:r>
            <a:r>
              <a:rPr lang="en-CA" dirty="0" smtClean="0"/>
              <a:t>2016/17 </a:t>
            </a:r>
            <a:r>
              <a:rPr lang="en-CA" dirty="0"/>
              <a:t>LTC homes supported </a:t>
            </a:r>
            <a:r>
              <a:rPr lang="en-CA" dirty="0" smtClean="0"/>
              <a:t>1,924 </a:t>
            </a:r>
            <a:r>
              <a:rPr lang="en-CA" dirty="0"/>
              <a:t>resident deaths in the community. </a:t>
            </a:r>
            <a:endParaRPr lang="en-CA" dirty="0" smtClean="0"/>
          </a:p>
          <a:p>
            <a:pPr marL="228600" indent="228600">
              <a:spcBef>
                <a:spcPts val="0"/>
              </a:spcBef>
              <a:spcAft>
                <a:spcPts val="0"/>
              </a:spcAft>
            </a:pPr>
            <a:endParaRPr lang="en-CA" dirty="0" smtClean="0"/>
          </a:p>
          <a:p>
            <a:pPr marL="228600" indent="228600">
              <a:spcBef>
                <a:spcPts val="0"/>
              </a:spcBef>
              <a:spcAft>
                <a:spcPts val="0"/>
              </a:spcAft>
            </a:pPr>
            <a:r>
              <a:rPr lang="en-CA" dirty="0" smtClean="0"/>
              <a:t>LTC </a:t>
            </a:r>
            <a:r>
              <a:rPr lang="en-CA" dirty="0"/>
              <a:t>homes have supported </a:t>
            </a:r>
            <a:r>
              <a:rPr lang="en-CA" dirty="0" smtClean="0"/>
              <a:t>an </a:t>
            </a:r>
            <a:r>
              <a:rPr lang="en-CA" b="1" dirty="0" smtClean="0">
                <a:solidFill>
                  <a:srgbClr val="00B050"/>
                </a:solidFill>
              </a:rPr>
              <a:t>8.0% </a:t>
            </a:r>
            <a:r>
              <a:rPr lang="en-CA" b="1" dirty="0">
                <a:solidFill>
                  <a:srgbClr val="00B050"/>
                </a:solidFill>
              </a:rPr>
              <a:t>increase </a:t>
            </a:r>
            <a:r>
              <a:rPr lang="en-CA" dirty="0"/>
              <a:t>in </a:t>
            </a:r>
            <a:r>
              <a:rPr lang="en-CA" dirty="0" smtClean="0"/>
              <a:t>total resident deaths since FY 2013/14.</a:t>
            </a:r>
            <a:endParaRPr lang="en-US" b="1" dirty="0" smtClean="0">
              <a:solidFill>
                <a:srgbClr val="FF0000"/>
              </a:solidFill>
            </a:endParaRPr>
          </a:p>
          <a:p>
            <a:pPr marL="228600" marR="0" indent="0">
              <a:spcBef>
                <a:spcPts val="0"/>
              </a:spcBef>
              <a:spcAft>
                <a:spcPts val="0"/>
              </a:spcAft>
              <a:buNone/>
            </a:pPr>
            <a:endParaRPr lang="en-US" sz="1200" b="1" dirty="0" smtClean="0">
              <a:solidFill>
                <a:srgbClr val="693A77"/>
              </a:solidFill>
            </a:endParaRPr>
          </a:p>
        </p:txBody>
      </p:sp>
      <p:pic>
        <p:nvPicPr>
          <p:cNvPr id="12" name="Picture 11"/>
          <p:cNvPicPr>
            <a:picLocks noChangeAspect="1"/>
          </p:cNvPicPr>
          <p:nvPr/>
        </p:nvPicPr>
        <p:blipFill>
          <a:blip r:embed="rId4"/>
          <a:stretch>
            <a:fillRect/>
          </a:stretch>
        </p:blipFill>
        <p:spPr>
          <a:xfrm>
            <a:off x="403418" y="2739720"/>
            <a:ext cx="2424623" cy="3351205"/>
          </a:xfrm>
          <a:prstGeom prst="rect">
            <a:avLst/>
          </a:prstGeom>
        </p:spPr>
      </p:pic>
      <p:pic>
        <p:nvPicPr>
          <p:cNvPr id="13" name="Picture 12" descr="Image result for palliative care infographics"/>
          <p:cNvPicPr/>
          <p:nvPr/>
        </p:nvPicPr>
        <p:blipFill rotWithShape="1">
          <a:blip r:embed="rId5" cstate="print">
            <a:duotone>
              <a:srgbClr val="FFC000">
                <a:shade val="45000"/>
                <a:satMod val="135000"/>
              </a:srgbClr>
              <a:prstClr val="white"/>
            </a:duotone>
            <a:extLst>
              <a:ext uri="{28A0092B-C50C-407E-A947-70E740481C1C}">
                <a14:useLocalDpi xmlns:a14="http://schemas.microsoft.com/office/drawing/2010/main" val="0"/>
              </a:ext>
            </a:extLst>
          </a:blip>
          <a:srcRect l="62714" t="31778" b="39602"/>
          <a:stretch/>
        </p:blipFill>
        <p:spPr bwMode="auto">
          <a:xfrm>
            <a:off x="1605794" y="3531261"/>
            <a:ext cx="306080" cy="236316"/>
          </a:xfrm>
          <a:prstGeom prst="rect">
            <a:avLst/>
          </a:prstGeom>
          <a:solidFill>
            <a:srgbClr val="70AD47"/>
          </a:solidFill>
          <a:extLst/>
        </p:spPr>
      </p:pic>
      <p:pic>
        <p:nvPicPr>
          <p:cNvPr id="14" name="Picture 13" descr="Image result for palliative care infographics"/>
          <p:cNvPicPr/>
          <p:nvPr/>
        </p:nvPicPr>
        <p:blipFill rotWithShape="1">
          <a:blip r:embed="rId5" cstate="print">
            <a:duotone>
              <a:srgbClr val="FFC000">
                <a:shade val="45000"/>
                <a:satMod val="135000"/>
              </a:srgbClr>
              <a:prstClr val="white"/>
            </a:duotone>
            <a:extLst>
              <a:ext uri="{28A0092B-C50C-407E-A947-70E740481C1C}">
                <a14:useLocalDpi xmlns:a14="http://schemas.microsoft.com/office/drawing/2010/main" val="0"/>
              </a:ext>
            </a:extLst>
          </a:blip>
          <a:srcRect l="62714" t="31778" b="39602"/>
          <a:stretch/>
        </p:blipFill>
        <p:spPr bwMode="auto">
          <a:xfrm>
            <a:off x="1154632" y="3700828"/>
            <a:ext cx="306080" cy="236316"/>
          </a:xfrm>
          <a:prstGeom prst="rect">
            <a:avLst/>
          </a:prstGeom>
          <a:solidFill>
            <a:srgbClr val="70AD47"/>
          </a:solidFill>
          <a:extLst/>
        </p:spPr>
      </p:pic>
      <p:pic>
        <p:nvPicPr>
          <p:cNvPr id="15" name="Picture 14" descr="Image result for palliative care infographics"/>
          <p:cNvPicPr/>
          <p:nvPr/>
        </p:nvPicPr>
        <p:blipFill rotWithShape="1">
          <a:blip r:embed="rId5" cstate="print">
            <a:duotone>
              <a:srgbClr val="FFC000">
                <a:shade val="45000"/>
                <a:satMod val="135000"/>
              </a:srgbClr>
              <a:prstClr val="white"/>
            </a:duotone>
            <a:extLst>
              <a:ext uri="{28A0092B-C50C-407E-A947-70E740481C1C}">
                <a14:useLocalDpi xmlns:a14="http://schemas.microsoft.com/office/drawing/2010/main" val="0"/>
              </a:ext>
            </a:extLst>
          </a:blip>
          <a:srcRect l="62714" t="31778" b="39602"/>
          <a:stretch/>
        </p:blipFill>
        <p:spPr bwMode="auto">
          <a:xfrm>
            <a:off x="1524507" y="4524014"/>
            <a:ext cx="306080" cy="236316"/>
          </a:xfrm>
          <a:prstGeom prst="rect">
            <a:avLst/>
          </a:prstGeom>
          <a:solidFill>
            <a:srgbClr val="70AD47"/>
          </a:solidFill>
          <a:extLst/>
        </p:spPr>
      </p:pic>
      <p:pic>
        <p:nvPicPr>
          <p:cNvPr id="16" name="Picture 15" descr="Image result for palliative care infographics"/>
          <p:cNvPicPr/>
          <p:nvPr/>
        </p:nvPicPr>
        <p:blipFill rotWithShape="1">
          <a:blip r:embed="rId5" cstate="print">
            <a:duotone>
              <a:srgbClr val="FFC000">
                <a:shade val="45000"/>
                <a:satMod val="135000"/>
              </a:srgbClr>
              <a:prstClr val="white"/>
            </a:duotone>
            <a:extLst>
              <a:ext uri="{28A0092B-C50C-407E-A947-70E740481C1C}">
                <a14:useLocalDpi xmlns:a14="http://schemas.microsoft.com/office/drawing/2010/main" val="0"/>
              </a:ext>
            </a:extLst>
          </a:blip>
          <a:srcRect l="62714" t="31778" b="39602"/>
          <a:stretch/>
        </p:blipFill>
        <p:spPr bwMode="auto">
          <a:xfrm>
            <a:off x="738215" y="4415322"/>
            <a:ext cx="306080" cy="236316"/>
          </a:xfrm>
          <a:prstGeom prst="rect">
            <a:avLst/>
          </a:prstGeom>
          <a:solidFill>
            <a:srgbClr val="70AD47"/>
          </a:solidFill>
          <a:extLst/>
        </p:spPr>
      </p:pic>
      <p:pic>
        <p:nvPicPr>
          <p:cNvPr id="17" name="Picture 16" descr="Image result for palliative care infographics"/>
          <p:cNvPicPr/>
          <p:nvPr/>
        </p:nvPicPr>
        <p:blipFill rotWithShape="1">
          <a:blip r:embed="rId5" cstate="print">
            <a:duotone>
              <a:srgbClr val="FFC000">
                <a:shade val="45000"/>
                <a:satMod val="135000"/>
              </a:srgbClr>
              <a:prstClr val="white"/>
            </a:duotone>
            <a:extLst>
              <a:ext uri="{28A0092B-C50C-407E-A947-70E740481C1C}">
                <a14:useLocalDpi xmlns:a14="http://schemas.microsoft.com/office/drawing/2010/main" val="0"/>
              </a:ext>
            </a:extLst>
          </a:blip>
          <a:srcRect l="62714" t="31778" b="39602"/>
          <a:stretch/>
        </p:blipFill>
        <p:spPr bwMode="auto">
          <a:xfrm>
            <a:off x="1821319" y="5517324"/>
            <a:ext cx="306080" cy="236316"/>
          </a:xfrm>
          <a:prstGeom prst="rect">
            <a:avLst/>
          </a:prstGeom>
          <a:solidFill>
            <a:srgbClr val="70AD47"/>
          </a:solidFill>
          <a:extLst/>
        </p:spPr>
      </p:pic>
      <p:pic>
        <p:nvPicPr>
          <p:cNvPr id="18" name="Picture 17" descr="Image result for palliative care infographics"/>
          <p:cNvPicPr/>
          <p:nvPr/>
        </p:nvPicPr>
        <p:blipFill rotWithShape="1">
          <a:blip r:embed="rId5" cstate="print">
            <a:duotone>
              <a:srgbClr val="FFC000">
                <a:shade val="45000"/>
                <a:satMod val="135000"/>
              </a:srgbClr>
              <a:prstClr val="white"/>
            </a:duotone>
            <a:extLst>
              <a:ext uri="{28A0092B-C50C-407E-A947-70E740481C1C}">
                <a14:useLocalDpi xmlns:a14="http://schemas.microsoft.com/office/drawing/2010/main" val="0"/>
              </a:ext>
            </a:extLst>
          </a:blip>
          <a:srcRect l="62714" t="31778" b="39602"/>
          <a:stretch/>
        </p:blipFill>
        <p:spPr bwMode="auto">
          <a:xfrm>
            <a:off x="933773" y="5155639"/>
            <a:ext cx="306080" cy="236316"/>
          </a:xfrm>
          <a:prstGeom prst="rect">
            <a:avLst/>
          </a:prstGeom>
          <a:solidFill>
            <a:srgbClr val="70AD47"/>
          </a:solidFill>
          <a:extLst/>
        </p:spPr>
      </p:pic>
      <p:pic>
        <p:nvPicPr>
          <p:cNvPr id="19" name="Picture 18" descr="Image result for palliative care infographics"/>
          <p:cNvPicPr/>
          <p:nvPr/>
        </p:nvPicPr>
        <p:blipFill rotWithShape="1">
          <a:blip r:embed="rId5" cstate="print">
            <a:duotone>
              <a:srgbClr val="FFC000">
                <a:shade val="45000"/>
                <a:satMod val="135000"/>
              </a:srgbClr>
              <a:prstClr val="white"/>
            </a:duotone>
            <a:extLst>
              <a:ext uri="{28A0092B-C50C-407E-A947-70E740481C1C}">
                <a14:useLocalDpi xmlns:a14="http://schemas.microsoft.com/office/drawing/2010/main" val="0"/>
              </a:ext>
            </a:extLst>
          </a:blip>
          <a:srcRect l="62714" t="31778" b="39602"/>
          <a:stretch/>
        </p:blipFill>
        <p:spPr bwMode="auto">
          <a:xfrm>
            <a:off x="1264509" y="5636209"/>
            <a:ext cx="306080" cy="236316"/>
          </a:xfrm>
          <a:prstGeom prst="rect">
            <a:avLst/>
          </a:prstGeom>
          <a:solidFill>
            <a:srgbClr val="70AD47"/>
          </a:solidFill>
          <a:extLst/>
        </p:spPr>
      </p:pic>
      <p:sp>
        <p:nvSpPr>
          <p:cNvPr id="20" name="Text Box 319"/>
          <p:cNvSpPr txBox="1"/>
          <p:nvPr/>
        </p:nvSpPr>
        <p:spPr>
          <a:xfrm>
            <a:off x="1659846" y="3056126"/>
            <a:ext cx="1125220" cy="4984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CA" sz="1100" b="1"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11 LTC Homes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CA" sz="1100" b="1"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786 Beds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 Box 195"/>
          <p:cNvSpPr txBox="1"/>
          <p:nvPr/>
        </p:nvSpPr>
        <p:spPr>
          <a:xfrm>
            <a:off x="1879925" y="4242712"/>
            <a:ext cx="1125220" cy="4984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CA" sz="1100" b="1"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11 LTC Homes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CA" sz="1100" b="1" dirty="0" smtClean="0">
                <a:solidFill>
                  <a:srgbClr val="BF8F00"/>
                </a:solidFill>
                <a:latin typeface="Times New Roman" panose="02020603050405020304" pitchFamily="18" charset="0"/>
                <a:ea typeface="Calibri" panose="020F0502020204030204" pitchFamily="34" charset="0"/>
                <a:cs typeface="Times New Roman" panose="02020603050405020304" pitchFamily="18" charset="0"/>
              </a:rPr>
              <a:t>647</a:t>
            </a:r>
            <a:r>
              <a:rPr lang="en-CA" sz="1100" b="1" dirty="0" smtClean="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CA" sz="1100" b="1"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Beds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Text Box 197"/>
          <p:cNvSpPr txBox="1"/>
          <p:nvPr/>
        </p:nvSpPr>
        <p:spPr>
          <a:xfrm>
            <a:off x="2144777" y="5335127"/>
            <a:ext cx="1125220" cy="4984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CA" sz="1100" b="1"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9 LTC Homes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CA" sz="1100" b="1"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776 Beds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Text Box 198"/>
          <p:cNvSpPr txBox="1"/>
          <p:nvPr/>
        </p:nvSpPr>
        <p:spPr>
          <a:xfrm>
            <a:off x="948041" y="5943384"/>
            <a:ext cx="1125220" cy="4984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CA" sz="1100" b="1"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8 LTC Homes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CA" sz="1100" b="1"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683 Beds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Text Box 193"/>
          <p:cNvSpPr txBox="1"/>
          <p:nvPr/>
        </p:nvSpPr>
        <p:spPr>
          <a:xfrm>
            <a:off x="125272" y="3306796"/>
            <a:ext cx="1125220" cy="4984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15000"/>
              </a:lnSpc>
              <a:spcBef>
                <a:spcPts val="0"/>
              </a:spcBef>
              <a:spcAft>
                <a:spcPts val="0"/>
              </a:spcAft>
            </a:pPr>
            <a:r>
              <a:rPr lang="en-CA" sz="1100" b="1"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8 LTC Homes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CA" sz="1100" b="1"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539 Beds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 Box 194"/>
          <p:cNvSpPr txBox="1"/>
          <p:nvPr/>
        </p:nvSpPr>
        <p:spPr>
          <a:xfrm>
            <a:off x="-31630" y="4642172"/>
            <a:ext cx="1125220" cy="4984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15000"/>
              </a:lnSpc>
              <a:spcBef>
                <a:spcPts val="0"/>
              </a:spcBef>
              <a:spcAft>
                <a:spcPts val="0"/>
              </a:spcAft>
            </a:pPr>
            <a:r>
              <a:rPr lang="en-CA" sz="1100" b="1"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8 LTC Homes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CA" sz="1100" b="1"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579 Beds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Text Box 196"/>
          <p:cNvSpPr txBox="1"/>
          <p:nvPr/>
        </p:nvSpPr>
        <p:spPr>
          <a:xfrm>
            <a:off x="-44055" y="5335126"/>
            <a:ext cx="1125220" cy="4984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15000"/>
              </a:lnSpc>
              <a:spcBef>
                <a:spcPts val="0"/>
              </a:spcBef>
              <a:spcAft>
                <a:spcPts val="0"/>
              </a:spcAft>
            </a:pPr>
            <a:r>
              <a:rPr lang="en-CA" sz="1100" b="1"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23 LTC Homes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CA" sz="1100" b="1"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3,332 Beds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Rectangle 5"/>
          <p:cNvSpPr>
            <a:spLocks noChangeArrowheads="1"/>
          </p:cNvSpPr>
          <p:nvPr/>
        </p:nvSpPr>
        <p:spPr bwMode="auto">
          <a:xfrm>
            <a:off x="3021234" y="2575004"/>
            <a:ext cx="61227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857250" algn="l"/>
              </a:tabLst>
              <a:defRPr>
                <a:solidFill>
                  <a:schemeClr val="tx1"/>
                </a:solidFill>
                <a:latin typeface="Arial" panose="020B0604020202020204" pitchFamily="34" charset="0"/>
              </a:defRPr>
            </a:lvl1pPr>
            <a:lvl2pPr>
              <a:tabLst>
                <a:tab pos="857250" algn="l"/>
              </a:tabLst>
              <a:defRPr>
                <a:solidFill>
                  <a:schemeClr val="tx1"/>
                </a:solidFill>
                <a:latin typeface="Arial" panose="020B0604020202020204" pitchFamily="34" charset="0"/>
              </a:defRPr>
            </a:lvl2pPr>
            <a:lvl3pPr>
              <a:tabLst>
                <a:tab pos="857250" algn="l"/>
              </a:tabLst>
              <a:defRPr>
                <a:solidFill>
                  <a:schemeClr val="tx1"/>
                </a:solidFill>
                <a:latin typeface="Arial" panose="020B0604020202020204" pitchFamily="34" charset="0"/>
              </a:defRPr>
            </a:lvl3pPr>
            <a:lvl4pPr>
              <a:tabLst>
                <a:tab pos="857250" algn="l"/>
              </a:tabLst>
              <a:defRPr>
                <a:solidFill>
                  <a:schemeClr val="tx1"/>
                </a:solidFill>
                <a:latin typeface="Arial" panose="020B0604020202020204" pitchFamily="34" charset="0"/>
              </a:defRPr>
            </a:lvl4pPr>
            <a:lvl5pPr>
              <a:tabLst>
                <a:tab pos="857250" algn="l"/>
              </a:tabLst>
              <a:defRPr>
                <a:solidFill>
                  <a:schemeClr val="tx1"/>
                </a:solidFill>
                <a:latin typeface="Arial" panose="020B0604020202020204" pitchFamily="34" charset="0"/>
              </a:defRPr>
            </a:lvl5pPr>
            <a:lvl6pPr eaLnBrk="0" fontAlgn="base" hangingPunct="0">
              <a:spcBef>
                <a:spcPct val="0"/>
              </a:spcBef>
              <a:spcAft>
                <a:spcPct val="0"/>
              </a:spcAft>
              <a:tabLst>
                <a:tab pos="857250" algn="l"/>
              </a:tabLst>
              <a:defRPr>
                <a:solidFill>
                  <a:schemeClr val="tx1"/>
                </a:solidFill>
                <a:latin typeface="Arial" panose="020B0604020202020204" pitchFamily="34" charset="0"/>
              </a:defRPr>
            </a:lvl6pPr>
            <a:lvl7pPr eaLnBrk="0" fontAlgn="base" hangingPunct="0">
              <a:spcBef>
                <a:spcPct val="0"/>
              </a:spcBef>
              <a:spcAft>
                <a:spcPct val="0"/>
              </a:spcAft>
              <a:tabLst>
                <a:tab pos="857250" algn="l"/>
              </a:tabLst>
              <a:defRPr>
                <a:solidFill>
                  <a:schemeClr val="tx1"/>
                </a:solidFill>
                <a:latin typeface="Arial" panose="020B0604020202020204" pitchFamily="34" charset="0"/>
              </a:defRPr>
            </a:lvl7pPr>
            <a:lvl8pPr eaLnBrk="0" fontAlgn="base" hangingPunct="0">
              <a:spcBef>
                <a:spcPct val="0"/>
              </a:spcBef>
              <a:spcAft>
                <a:spcPct val="0"/>
              </a:spcAft>
              <a:tabLst>
                <a:tab pos="857250" algn="l"/>
              </a:tabLst>
              <a:defRPr>
                <a:solidFill>
                  <a:schemeClr val="tx1"/>
                </a:solidFill>
                <a:latin typeface="Arial" panose="020B0604020202020204" pitchFamily="34" charset="0"/>
              </a:defRPr>
            </a:lvl8pPr>
            <a:lvl9pPr eaLnBrk="0" fontAlgn="base" hangingPunct="0">
              <a:spcBef>
                <a:spcPct val="0"/>
              </a:spcBef>
              <a:spcAft>
                <a:spcPct val="0"/>
              </a:spcAft>
              <a:tabLst>
                <a:tab pos="857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57250" algn="l"/>
              </a:tabLst>
            </a:pPr>
            <a:r>
              <a:rPr kumimoji="0" lang="en-US" altLang="en-US" sz="12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Number of Deaths Supported in Long-Term Care, by County of Home. South West LHIN,</a:t>
            </a:r>
            <a:r>
              <a:rPr kumimoji="0" lang="en-US" altLang="en-US" sz="1200" b="0" i="0" u="none" strike="noStrike" cap="none" normalizeH="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en-US" sz="12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FY 13/15 - 16/17.</a:t>
            </a:r>
            <a:endParaRPr kumimoji="0" lang="en-US" altLang="en-US" sz="12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85725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6"/>
          <p:cNvSpPr>
            <a:spLocks noChangeArrowheads="1"/>
          </p:cNvSpPr>
          <p:nvPr/>
        </p:nvSpPr>
        <p:spPr bwMode="auto">
          <a:xfrm>
            <a:off x="3305080" y="6423546"/>
            <a:ext cx="50520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85750" algn="l"/>
              </a:tabLst>
              <a:defRPr>
                <a:solidFill>
                  <a:schemeClr val="tx1"/>
                </a:solidFill>
                <a:latin typeface="Arial" panose="020B0604020202020204" pitchFamily="34" charset="0"/>
              </a:defRPr>
            </a:lvl1pPr>
            <a:lvl2pPr>
              <a:tabLst>
                <a:tab pos="285750" algn="l"/>
              </a:tabLst>
              <a:defRPr>
                <a:solidFill>
                  <a:schemeClr val="tx1"/>
                </a:solidFill>
                <a:latin typeface="Arial" panose="020B0604020202020204" pitchFamily="34" charset="0"/>
              </a:defRPr>
            </a:lvl2pPr>
            <a:lvl3pPr>
              <a:tabLst>
                <a:tab pos="285750" algn="l"/>
              </a:tabLst>
              <a:defRPr>
                <a:solidFill>
                  <a:schemeClr val="tx1"/>
                </a:solidFill>
                <a:latin typeface="Arial" panose="020B0604020202020204" pitchFamily="34" charset="0"/>
              </a:defRPr>
            </a:lvl3pPr>
            <a:lvl4pPr>
              <a:tabLst>
                <a:tab pos="285750" algn="l"/>
              </a:tabLst>
              <a:defRPr>
                <a:solidFill>
                  <a:schemeClr val="tx1"/>
                </a:solidFill>
                <a:latin typeface="Arial" panose="020B0604020202020204" pitchFamily="34" charset="0"/>
              </a:defRPr>
            </a:lvl4pPr>
            <a:lvl5pPr>
              <a:tabLst>
                <a:tab pos="285750" algn="l"/>
              </a:tabLst>
              <a:defRPr>
                <a:solidFill>
                  <a:schemeClr val="tx1"/>
                </a:solidFill>
                <a:latin typeface="Arial" panose="020B0604020202020204" pitchFamily="34" charset="0"/>
              </a:defRPr>
            </a:lvl5pPr>
            <a:lvl6pPr eaLnBrk="0" fontAlgn="base" hangingPunct="0">
              <a:spcBef>
                <a:spcPct val="0"/>
              </a:spcBef>
              <a:spcAft>
                <a:spcPct val="0"/>
              </a:spcAft>
              <a:tabLst>
                <a:tab pos="285750" algn="l"/>
              </a:tabLst>
              <a:defRPr>
                <a:solidFill>
                  <a:schemeClr val="tx1"/>
                </a:solidFill>
                <a:latin typeface="Arial" panose="020B0604020202020204" pitchFamily="34" charset="0"/>
              </a:defRPr>
            </a:lvl6pPr>
            <a:lvl7pPr eaLnBrk="0" fontAlgn="base" hangingPunct="0">
              <a:spcBef>
                <a:spcPct val="0"/>
              </a:spcBef>
              <a:spcAft>
                <a:spcPct val="0"/>
              </a:spcAft>
              <a:tabLst>
                <a:tab pos="285750" algn="l"/>
              </a:tabLst>
              <a:defRPr>
                <a:solidFill>
                  <a:schemeClr val="tx1"/>
                </a:solidFill>
                <a:latin typeface="Arial" panose="020B0604020202020204" pitchFamily="34" charset="0"/>
              </a:defRPr>
            </a:lvl7pPr>
            <a:lvl8pPr eaLnBrk="0" fontAlgn="base" hangingPunct="0">
              <a:spcBef>
                <a:spcPct val="0"/>
              </a:spcBef>
              <a:spcAft>
                <a:spcPct val="0"/>
              </a:spcAft>
              <a:tabLst>
                <a:tab pos="285750" algn="l"/>
              </a:tabLst>
              <a:defRPr>
                <a:solidFill>
                  <a:schemeClr val="tx1"/>
                </a:solidFill>
                <a:latin typeface="Arial" panose="020B0604020202020204" pitchFamily="34" charset="0"/>
              </a:defRPr>
            </a:lvl8pPr>
            <a:lvl9pPr eaLnBrk="0" fontAlgn="base" hangingPunct="0">
              <a:spcBef>
                <a:spcPct val="0"/>
              </a:spcBef>
              <a:spcAft>
                <a:spcPct val="0"/>
              </a:spcAft>
              <a:tabLst>
                <a:tab pos="285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altLang="en-US" sz="1200" b="0" i="1"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Source: </a:t>
            </a:r>
            <a:r>
              <a:rPr kumimoji="0" lang="en-CA" altLang="en-US" sz="1200" b="0" i="1"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CCRS Database, Residential Sector</a:t>
            </a:r>
            <a:r>
              <a:rPr kumimoji="0" lang="en-US" altLang="en-US" sz="1200" b="0" i="1"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obtained through IntelliHealth, MOHLTC.</a:t>
            </a:r>
            <a:endParaRPr kumimoji="0" lang="en-US" altLang="en-US" sz="1200" b="0" i="0" u="none" strike="noStrike" cap="none" normalizeH="0" baseline="0" dirty="0" smtClean="0">
              <a:ln>
                <a:noFill/>
              </a:ln>
              <a:solidFill>
                <a:schemeClr val="tx1"/>
              </a:solidFill>
              <a:effectLst/>
            </a:endParaRPr>
          </a:p>
        </p:txBody>
      </p:sp>
      <p:graphicFrame>
        <p:nvGraphicFramePr>
          <p:cNvPr id="32" name="Chart 31"/>
          <p:cNvGraphicFramePr>
            <a:graphicFrameLocks/>
          </p:cNvGraphicFramePr>
          <p:nvPr>
            <p:extLst>
              <p:ext uri="{D42A27DB-BD31-4B8C-83A1-F6EECF244321}">
                <p14:modId xmlns:p14="http://schemas.microsoft.com/office/powerpoint/2010/main" val="1793903100"/>
              </p:ext>
            </p:extLst>
          </p:nvPr>
        </p:nvGraphicFramePr>
        <p:xfrm>
          <a:off x="3287375" y="2910083"/>
          <a:ext cx="5374731" cy="324679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08693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53543" y="527106"/>
            <a:ext cx="6166030" cy="914400"/>
          </a:xfrm>
          <a:prstGeom prst="rect">
            <a:avLst/>
          </a:prstGeom>
        </p:spPr>
        <p:txBody>
          <a:bodyPr/>
          <a:lstStyle>
            <a:lvl1pPr algn="l" rtl="0" eaLnBrk="1" fontAlgn="base" hangingPunct="1">
              <a:spcBef>
                <a:spcPct val="0"/>
              </a:spcBef>
              <a:spcAft>
                <a:spcPct val="0"/>
              </a:spcAft>
              <a:defRPr sz="2400" b="1" kern="1200">
                <a:solidFill>
                  <a:srgbClr val="D2492A"/>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a:lstStyle>
          <a:p>
            <a:r>
              <a:rPr lang="en-US" sz="2800" dirty="0" smtClean="0">
                <a:solidFill>
                  <a:srgbClr val="E9B659"/>
                </a:solidFill>
              </a:rPr>
              <a:t>Long-Term Care</a:t>
            </a:r>
            <a:endParaRPr lang="en-US" sz="2800" dirty="0">
              <a:solidFill>
                <a:srgbClr val="E9B659"/>
              </a:solidFill>
            </a:endParaRPr>
          </a:p>
        </p:txBody>
      </p:sp>
      <p:pic>
        <p:nvPicPr>
          <p:cNvPr id="5" name="Picture 4" descr="Image result for palliative care infographics"/>
          <p:cNvPicPr/>
          <p:nvPr/>
        </p:nvPicPr>
        <p:blipFill rotWithShape="1">
          <a:blip r:embed="rId2">
            <a:duotone>
              <a:srgbClr val="FFC000">
                <a:shade val="45000"/>
                <a:satMod val="135000"/>
              </a:srgbClr>
              <a:prstClr val="white"/>
            </a:duotone>
            <a:extLst>
              <a:ext uri="{28A0092B-C50C-407E-A947-70E740481C1C}">
                <a14:useLocalDpi xmlns:a14="http://schemas.microsoft.com/office/drawing/2010/main" val="0"/>
              </a:ext>
            </a:extLst>
          </a:blip>
          <a:srcRect l="62714" t="31778" b="39602"/>
          <a:stretch/>
        </p:blipFill>
        <p:spPr bwMode="auto">
          <a:xfrm>
            <a:off x="608013" y="601401"/>
            <a:ext cx="513715" cy="382905"/>
          </a:xfrm>
          <a:prstGeom prst="rect">
            <a:avLst/>
          </a:prstGeom>
          <a:solidFill>
            <a:srgbClr val="70AD47"/>
          </a:solidFill>
          <a:extLst/>
        </p:spPr>
      </p:pic>
      <p:sp>
        <p:nvSpPr>
          <p:cNvPr id="6" name="Content Placeholder 2"/>
          <p:cNvSpPr txBox="1">
            <a:spLocks/>
          </p:cNvSpPr>
          <p:nvPr/>
        </p:nvSpPr>
        <p:spPr>
          <a:xfrm>
            <a:off x="98502" y="1207809"/>
            <a:ext cx="8918275" cy="1015723"/>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0" indent="228600">
              <a:spcBef>
                <a:spcPts val="0"/>
              </a:spcBef>
              <a:spcAft>
                <a:spcPts val="0"/>
              </a:spcAft>
            </a:pPr>
            <a:endParaRPr lang="en-CA" dirty="0"/>
          </a:p>
          <a:p>
            <a:pPr marL="228600" lvl="0" indent="228600">
              <a:spcBef>
                <a:spcPts val="0"/>
              </a:spcBef>
              <a:spcAft>
                <a:spcPts val="0"/>
              </a:spcAft>
            </a:pPr>
            <a:r>
              <a:rPr lang="en-US" dirty="0" smtClean="0"/>
              <a:t>In FY 2016/17, adjusted for population size, resident </a:t>
            </a:r>
            <a:r>
              <a:rPr lang="en-US" dirty="0"/>
              <a:t>d</a:t>
            </a:r>
            <a:r>
              <a:rPr lang="en-US" dirty="0" smtClean="0"/>
              <a:t>eaths in LTC Homes were </a:t>
            </a:r>
          </a:p>
          <a:p>
            <a:pPr marL="228600" lvl="0" indent="0">
              <a:spcBef>
                <a:spcPts val="0"/>
              </a:spcBef>
              <a:spcAft>
                <a:spcPts val="0"/>
              </a:spcAft>
              <a:buNone/>
            </a:pPr>
            <a:r>
              <a:rPr lang="en-US" b="1" dirty="0" smtClean="0">
                <a:solidFill>
                  <a:srgbClr val="00B050"/>
                </a:solidFill>
              </a:rPr>
              <a:t>    highest in Huron </a:t>
            </a:r>
            <a:r>
              <a:rPr lang="en-US" dirty="0" smtClean="0"/>
              <a:t>and </a:t>
            </a:r>
            <a:r>
              <a:rPr lang="en-US" b="1" dirty="0" smtClean="0">
                <a:solidFill>
                  <a:srgbClr val="FF0000"/>
                </a:solidFill>
              </a:rPr>
              <a:t>lowest in Oxford/Norfolk</a:t>
            </a:r>
            <a:r>
              <a:rPr lang="en-US" dirty="0" smtClean="0"/>
              <a:t>.</a:t>
            </a:r>
          </a:p>
        </p:txBody>
      </p:sp>
      <p:sp>
        <p:nvSpPr>
          <p:cNvPr id="8" name="TextBox 7"/>
          <p:cNvSpPr txBox="1"/>
          <p:nvPr/>
        </p:nvSpPr>
        <p:spPr>
          <a:xfrm flipH="1">
            <a:off x="1366730" y="2397996"/>
            <a:ext cx="1320625" cy="323165"/>
          </a:xfrm>
          <a:prstGeom prst="rect">
            <a:avLst/>
          </a:prstGeom>
          <a:noFill/>
        </p:spPr>
        <p:txBody>
          <a:bodyPr wrap="square" rtlCol="0">
            <a:spAutoFit/>
          </a:bodyPr>
          <a:lstStyle/>
          <a:p>
            <a:r>
              <a:rPr lang="en-US" sz="1500" i="1" dirty="0" smtClean="0"/>
              <a:t>FY 2016/17</a:t>
            </a:r>
            <a:endParaRPr lang="en-US" sz="1500" i="1" dirty="0"/>
          </a:p>
        </p:txBody>
      </p:sp>
      <p:graphicFrame>
        <p:nvGraphicFramePr>
          <p:cNvPr id="10" name="Table 9"/>
          <p:cNvGraphicFramePr>
            <a:graphicFrameLocks noGrp="1"/>
          </p:cNvGraphicFramePr>
          <p:nvPr>
            <p:extLst>
              <p:ext uri="{D42A27DB-BD31-4B8C-83A1-F6EECF244321}">
                <p14:modId xmlns:p14="http://schemas.microsoft.com/office/powerpoint/2010/main" val="3616582465"/>
              </p:ext>
            </p:extLst>
          </p:nvPr>
        </p:nvGraphicFramePr>
        <p:xfrm>
          <a:off x="1253543" y="2836914"/>
          <a:ext cx="6608195" cy="2925136"/>
        </p:xfrm>
        <a:graphic>
          <a:graphicData uri="http://schemas.openxmlformats.org/drawingml/2006/table">
            <a:tbl>
              <a:tblPr firstRow="1" firstCol="1" bandRow="1"/>
              <a:tblGrid>
                <a:gridCol w="1423176"/>
                <a:gridCol w="1498079"/>
                <a:gridCol w="1423176"/>
                <a:gridCol w="1131882"/>
                <a:gridCol w="1131882"/>
              </a:tblGrid>
              <a:tr h="620615">
                <a:tc>
                  <a:txBody>
                    <a:bodyPr/>
                    <a:lstStyle/>
                    <a:p>
                      <a:pPr marL="0" marR="0">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Patient</a:t>
                      </a:r>
                      <a:r>
                        <a:rPr lang="en-US" sz="1100" baseline="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County</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LTC Home Deaths,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FY </a:t>
                      </a: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2016/17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2016 </a:t>
                      </a: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Population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Estimate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LTC Deaths per 10,000 Population, FY </a:t>
                      </a: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2016/17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LTC Beds per 10,000 Population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8203">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Grey</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93,830</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25.5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82.3</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03">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Bruce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68,147</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21.4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79.1</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03">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Huron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159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59,297</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26.8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100.1</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03">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Perth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76,796</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19.9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84.2</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368">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Oxford Norfolk</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effectLst/>
                          <a:latin typeface="Arial Narrow" panose="020B0606020202030204" pitchFamily="34" charset="0"/>
                          <a:ea typeface="Calibri" panose="020F0502020204030204" pitchFamily="34" charset="0"/>
                          <a:cs typeface="Times New Roman" panose="02020603050405020304" pitchFamily="18" charset="0"/>
                        </a:rPr>
                        <a:t>208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123,671</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61.9</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03">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London Middlesex</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825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455,526</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71.0</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03">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Elgin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88,978</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17.4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75.0</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03">
                <a:tc>
                  <a:txBody>
                    <a:bodyPr/>
                    <a:lstStyle/>
                    <a:p>
                      <a:pPr marL="0" marR="0">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Out of </a:t>
                      </a: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LHIN/Unknown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i="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39</a:t>
                      </a:r>
                      <a:endParaRPr lang="en-US" sz="11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dirty="0">
                          <a:solidFill>
                            <a:srgbClr val="000000"/>
                          </a:solidFill>
                          <a:effectLst/>
                          <a:latin typeface="+mj-lt"/>
                          <a:ea typeface="Times New Roman" panose="02020603050405020304" pitchFamily="18" charset="0"/>
                          <a:cs typeface="Calibri" panose="020F0502020204030204" pitchFamily="34" charset="0"/>
                        </a:rPr>
                        <a:t> </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8203">
                <a:tc>
                  <a:txBody>
                    <a:bodyPr/>
                    <a:lstStyle/>
                    <a:p>
                      <a:pPr marL="0" marR="0">
                        <a:lnSpc>
                          <a:spcPct val="115000"/>
                        </a:lnSpc>
                        <a:spcBef>
                          <a:spcPts val="0"/>
                        </a:spcBef>
                        <a:spcAft>
                          <a:spcPts val="0"/>
                        </a:spcAft>
                      </a:pPr>
                      <a:r>
                        <a:rPr lang="en-US"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SW LHIN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1,924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mj-lt"/>
                        </a:rPr>
                        <a:t>981,045</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19.6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mj-lt"/>
                          <a:ea typeface="Calibri" panose="020F0502020204030204" pitchFamily="34" charset="0"/>
                          <a:cs typeface="Times New Roman" panose="02020603050405020304" pitchFamily="18" charset="0"/>
                        </a:rPr>
                        <a:t>74.8</a:t>
                      </a:r>
                      <a:endParaRPr lang="en-US" sz="11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919403" y="5862056"/>
            <a:ext cx="6834310" cy="676339"/>
          </a:xfrm>
          <a:prstGeom prst="rect">
            <a:avLst/>
          </a:prstGeom>
        </p:spPr>
        <p:txBody>
          <a:bodyPr wrap="square">
            <a:spAutoFit/>
          </a:bodyPr>
          <a:lstStyle/>
          <a:p>
            <a:pPr marL="285750" marR="0">
              <a:lnSpc>
                <a:spcPct val="115000"/>
              </a:lnSpc>
              <a:spcBef>
                <a:spcPts val="0"/>
              </a:spcBef>
              <a:spcAft>
                <a:spcPts val="1000"/>
              </a:spcAft>
            </a:pPr>
            <a:r>
              <a:rPr lang="en-US" sz="1100" i="1" dirty="0">
                <a:latin typeface="Arial Narrow" panose="020B0606020202030204" pitchFamily="34" charset="0"/>
                <a:ea typeface="Calibri" panose="020F0502020204030204" pitchFamily="34" charset="0"/>
                <a:cs typeface="Times New Roman" panose="02020603050405020304" pitchFamily="18" charset="0"/>
              </a:rPr>
              <a:t>Source: </a:t>
            </a:r>
            <a:r>
              <a:rPr lang="en-CA" sz="1100" i="1" dirty="0">
                <a:latin typeface="Arial Narrow" panose="020B0606020202030204" pitchFamily="34" charset="0"/>
                <a:ea typeface="Calibri" panose="020F0502020204030204" pitchFamily="34" charset="0"/>
                <a:cs typeface="Times New Roman" panose="02020603050405020304" pitchFamily="18" charset="0"/>
              </a:rPr>
              <a:t>CCRS Database, Residential Sector</a:t>
            </a:r>
            <a:r>
              <a:rPr lang="en-US" sz="1100" i="1" dirty="0">
                <a:latin typeface="Arial Narrow" panose="020B0606020202030204" pitchFamily="34" charset="0"/>
                <a:ea typeface="Calibri" panose="020F0502020204030204" pitchFamily="34" charset="0"/>
                <a:cs typeface="Times New Roman" panose="02020603050405020304" pitchFamily="18" charset="0"/>
              </a:rPr>
              <a:t>; Ontario Population Estimates, 2016 Canada Census by </a:t>
            </a:r>
            <a:r>
              <a:rPr lang="en-US" sz="1100" i="1" dirty="0" smtClean="0">
                <a:latin typeface="Arial Narrow" panose="020B0606020202030204" pitchFamily="34" charset="0"/>
                <a:ea typeface="Calibri" panose="020F0502020204030204" pitchFamily="34" charset="0"/>
                <a:cs typeface="Times New Roman" panose="02020603050405020304" pitchFamily="18" charset="0"/>
              </a:rPr>
              <a:t>County. </a:t>
            </a:r>
            <a:r>
              <a:rPr lang="en-US" sz="1100" i="1" dirty="0">
                <a:latin typeface="Arial Narrow" panose="020B0606020202030204" pitchFamily="34" charset="0"/>
                <a:ea typeface="Calibri" panose="020F0502020204030204" pitchFamily="34" charset="0"/>
                <a:cs typeface="Times New Roman" panose="02020603050405020304" pitchFamily="18" charset="0"/>
              </a:rPr>
              <a:t>Note: South West LHIN population projects the number of residents in the LHIN’s Geography, which excludes small pockets of Grey and Norfolk Counties. County populations will not sum to the LHIN Population.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5820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53543" y="527106"/>
            <a:ext cx="6166030" cy="914400"/>
          </a:xfrm>
          <a:prstGeom prst="rect">
            <a:avLst/>
          </a:prstGeom>
        </p:spPr>
        <p:txBody>
          <a:bodyPr/>
          <a:lstStyle>
            <a:lvl1pPr algn="l" rtl="0" eaLnBrk="1" fontAlgn="base" hangingPunct="1">
              <a:spcBef>
                <a:spcPct val="0"/>
              </a:spcBef>
              <a:spcAft>
                <a:spcPct val="0"/>
              </a:spcAft>
              <a:defRPr sz="2400" b="1" kern="1200">
                <a:solidFill>
                  <a:srgbClr val="D2492A"/>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a:lstStyle>
          <a:p>
            <a:r>
              <a:rPr lang="en-US" sz="2800" dirty="0" smtClean="0">
                <a:solidFill>
                  <a:srgbClr val="5B76B1"/>
                </a:solidFill>
              </a:rPr>
              <a:t>Hospital Sector</a:t>
            </a:r>
            <a:endParaRPr lang="en-US" sz="2800" dirty="0">
              <a:solidFill>
                <a:srgbClr val="5B76B1"/>
              </a:solidFill>
            </a:endParaRPr>
          </a:p>
        </p:txBody>
      </p:sp>
      <p:pic>
        <p:nvPicPr>
          <p:cNvPr id="6" name="Picture 5" descr="Image result for palliative care infographics"/>
          <p:cNvPicPr/>
          <p:nvPr/>
        </p:nvPicPr>
        <p:blipFill rotWithShape="1">
          <a:blip r:embed="rId3">
            <a:duotone>
              <a:srgbClr val="4472C4">
                <a:shade val="45000"/>
                <a:satMod val="135000"/>
              </a:srgbClr>
              <a:prstClr val="white"/>
            </a:duotone>
            <a:extLst>
              <a:ext uri="{28A0092B-C50C-407E-A947-70E740481C1C}">
                <a14:useLocalDpi xmlns:a14="http://schemas.microsoft.com/office/drawing/2010/main" val="0"/>
              </a:ext>
            </a:extLst>
          </a:blip>
          <a:srcRect l="467" t="13727" r="74627" b="55401"/>
          <a:stretch/>
        </p:blipFill>
        <p:spPr bwMode="auto">
          <a:xfrm>
            <a:off x="716071" y="435885"/>
            <a:ext cx="453390" cy="588645"/>
          </a:xfrm>
          <a:prstGeom prst="rect">
            <a:avLst/>
          </a:prstGeom>
          <a:noFill/>
          <a:ln>
            <a:noFill/>
          </a:ln>
          <a:effectLst/>
          <a:extLst/>
        </p:spPr>
      </p:pic>
      <p:sp>
        <p:nvSpPr>
          <p:cNvPr id="7" name="Content Placeholder 2"/>
          <p:cNvSpPr txBox="1">
            <a:spLocks/>
          </p:cNvSpPr>
          <p:nvPr/>
        </p:nvSpPr>
        <p:spPr>
          <a:xfrm>
            <a:off x="65523" y="1233868"/>
            <a:ext cx="9078477" cy="120899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spcBef>
                <a:spcPts val="0"/>
              </a:spcBef>
              <a:spcAft>
                <a:spcPts val="0"/>
              </a:spcAft>
            </a:pPr>
            <a:r>
              <a:rPr lang="en-US" dirty="0" smtClean="0"/>
              <a:t>In FY 2016/17, the </a:t>
            </a:r>
            <a:r>
              <a:rPr lang="en-US" dirty="0"/>
              <a:t>total number of deaths occurring in hospital declined for the first time </a:t>
            </a:r>
            <a:endParaRPr lang="en-US" dirty="0" smtClean="0"/>
          </a:p>
          <a:p>
            <a:pPr marL="228600" indent="0">
              <a:spcBef>
                <a:spcPts val="0"/>
              </a:spcBef>
              <a:spcAft>
                <a:spcPts val="0"/>
              </a:spcAft>
              <a:buNone/>
            </a:pPr>
            <a:r>
              <a:rPr lang="en-US" dirty="0"/>
              <a:t> </a:t>
            </a:r>
            <a:r>
              <a:rPr lang="en-US" dirty="0" smtClean="0"/>
              <a:t>   since </a:t>
            </a:r>
            <a:r>
              <a:rPr lang="en-US" dirty="0"/>
              <a:t>FY 2013/14, with fewer deaths observed in Acute and Complex Continuing </a:t>
            </a:r>
            <a:r>
              <a:rPr lang="en-US" dirty="0" smtClean="0"/>
              <a:t>Care.</a:t>
            </a:r>
          </a:p>
          <a:p>
            <a:pPr marL="228600" indent="0">
              <a:spcBef>
                <a:spcPts val="0"/>
              </a:spcBef>
              <a:spcAft>
                <a:spcPts val="0"/>
              </a:spcAft>
              <a:buNone/>
            </a:pPr>
            <a:endParaRPr lang="en-US" sz="1400" dirty="0"/>
          </a:p>
          <a:p>
            <a:pPr marL="228600" indent="228600">
              <a:spcBef>
                <a:spcPts val="0"/>
              </a:spcBef>
              <a:spcAft>
                <a:spcPts val="0"/>
              </a:spcAft>
            </a:pPr>
            <a:r>
              <a:rPr lang="en-CA" dirty="0" smtClean="0"/>
              <a:t>80.6% of deaths were reported </a:t>
            </a:r>
            <a:r>
              <a:rPr lang="en-CA" dirty="0"/>
              <a:t>in Acute </a:t>
            </a:r>
            <a:r>
              <a:rPr lang="en-CA" dirty="0" smtClean="0"/>
              <a:t>Care, 10.4% were </a:t>
            </a:r>
            <a:r>
              <a:rPr lang="en-CA" dirty="0"/>
              <a:t>reported </a:t>
            </a:r>
            <a:r>
              <a:rPr lang="en-CA" dirty="0" smtClean="0"/>
              <a:t>in the </a:t>
            </a:r>
            <a:r>
              <a:rPr lang="en-CA" dirty="0"/>
              <a:t>Emergency </a:t>
            </a:r>
            <a:endParaRPr lang="en-CA" dirty="0" smtClean="0"/>
          </a:p>
          <a:p>
            <a:pPr marL="228600" indent="0">
              <a:spcBef>
                <a:spcPts val="0"/>
              </a:spcBef>
              <a:spcAft>
                <a:spcPts val="0"/>
              </a:spcAft>
              <a:buNone/>
            </a:pPr>
            <a:r>
              <a:rPr lang="en-CA" dirty="0" smtClean="0"/>
              <a:t>    Department, 8.4% </a:t>
            </a:r>
            <a:r>
              <a:rPr lang="en-CA" dirty="0"/>
              <a:t>in Complex Continuing </a:t>
            </a:r>
            <a:r>
              <a:rPr lang="en-CA" dirty="0" smtClean="0"/>
              <a:t>Care, 0.3% </a:t>
            </a:r>
            <a:r>
              <a:rPr lang="en-CA" dirty="0"/>
              <a:t>in Inpatient </a:t>
            </a:r>
            <a:r>
              <a:rPr lang="en-CA" dirty="0" smtClean="0"/>
              <a:t>Psychiatric/Mental </a:t>
            </a:r>
            <a:r>
              <a:rPr lang="en-CA" dirty="0"/>
              <a:t>Health </a:t>
            </a:r>
            <a:r>
              <a:rPr lang="en-CA" dirty="0" smtClean="0"/>
              <a:t> </a:t>
            </a:r>
          </a:p>
          <a:p>
            <a:pPr marL="228600" indent="0">
              <a:spcBef>
                <a:spcPts val="0"/>
              </a:spcBef>
              <a:spcAft>
                <a:spcPts val="0"/>
              </a:spcAft>
              <a:buNone/>
            </a:pPr>
            <a:r>
              <a:rPr lang="en-CA" dirty="0"/>
              <a:t> </a:t>
            </a:r>
            <a:r>
              <a:rPr lang="en-CA" dirty="0" smtClean="0"/>
              <a:t>   and 0.3% </a:t>
            </a:r>
            <a:r>
              <a:rPr lang="en-CA" dirty="0"/>
              <a:t>in Inpatient </a:t>
            </a:r>
            <a:r>
              <a:rPr lang="en-CA" dirty="0" smtClean="0"/>
              <a:t>Rehabilitation.</a:t>
            </a:r>
            <a:endParaRPr lang="en-US" sz="1200" b="1" dirty="0" smtClean="0">
              <a:solidFill>
                <a:srgbClr val="693A77"/>
              </a:solidFill>
            </a:endParaRPr>
          </a:p>
        </p:txBody>
      </p:sp>
      <p:pic>
        <p:nvPicPr>
          <p:cNvPr id="9" name="Picture 8"/>
          <p:cNvPicPr>
            <a:picLocks noChangeAspect="1"/>
          </p:cNvPicPr>
          <p:nvPr/>
        </p:nvPicPr>
        <p:blipFill>
          <a:blip r:embed="rId4"/>
          <a:stretch>
            <a:fillRect/>
          </a:stretch>
        </p:blipFill>
        <p:spPr>
          <a:xfrm>
            <a:off x="275531" y="3252158"/>
            <a:ext cx="3979107" cy="3654492"/>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872827580"/>
              </p:ext>
            </p:extLst>
          </p:nvPr>
        </p:nvGraphicFramePr>
        <p:xfrm>
          <a:off x="3679170" y="3322499"/>
          <a:ext cx="5127051" cy="3095735"/>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5"/>
          <p:cNvSpPr>
            <a:spLocks noChangeArrowheads="1"/>
          </p:cNvSpPr>
          <p:nvPr/>
        </p:nvSpPr>
        <p:spPr bwMode="auto">
          <a:xfrm>
            <a:off x="3222568" y="3045500"/>
            <a:ext cx="61227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857250" algn="l"/>
              </a:tabLst>
              <a:defRPr>
                <a:solidFill>
                  <a:schemeClr val="tx1"/>
                </a:solidFill>
                <a:latin typeface="Arial" panose="020B0604020202020204" pitchFamily="34" charset="0"/>
              </a:defRPr>
            </a:lvl1pPr>
            <a:lvl2pPr>
              <a:tabLst>
                <a:tab pos="857250" algn="l"/>
              </a:tabLst>
              <a:defRPr>
                <a:solidFill>
                  <a:schemeClr val="tx1"/>
                </a:solidFill>
                <a:latin typeface="Arial" panose="020B0604020202020204" pitchFamily="34" charset="0"/>
              </a:defRPr>
            </a:lvl2pPr>
            <a:lvl3pPr>
              <a:tabLst>
                <a:tab pos="857250" algn="l"/>
              </a:tabLst>
              <a:defRPr>
                <a:solidFill>
                  <a:schemeClr val="tx1"/>
                </a:solidFill>
                <a:latin typeface="Arial" panose="020B0604020202020204" pitchFamily="34" charset="0"/>
              </a:defRPr>
            </a:lvl3pPr>
            <a:lvl4pPr>
              <a:tabLst>
                <a:tab pos="857250" algn="l"/>
              </a:tabLst>
              <a:defRPr>
                <a:solidFill>
                  <a:schemeClr val="tx1"/>
                </a:solidFill>
                <a:latin typeface="Arial" panose="020B0604020202020204" pitchFamily="34" charset="0"/>
              </a:defRPr>
            </a:lvl4pPr>
            <a:lvl5pPr>
              <a:tabLst>
                <a:tab pos="857250" algn="l"/>
              </a:tabLst>
              <a:defRPr>
                <a:solidFill>
                  <a:schemeClr val="tx1"/>
                </a:solidFill>
                <a:latin typeface="Arial" panose="020B0604020202020204" pitchFamily="34" charset="0"/>
              </a:defRPr>
            </a:lvl5pPr>
            <a:lvl6pPr eaLnBrk="0" fontAlgn="base" hangingPunct="0">
              <a:spcBef>
                <a:spcPct val="0"/>
              </a:spcBef>
              <a:spcAft>
                <a:spcPct val="0"/>
              </a:spcAft>
              <a:tabLst>
                <a:tab pos="857250" algn="l"/>
              </a:tabLst>
              <a:defRPr>
                <a:solidFill>
                  <a:schemeClr val="tx1"/>
                </a:solidFill>
                <a:latin typeface="Arial" panose="020B0604020202020204" pitchFamily="34" charset="0"/>
              </a:defRPr>
            </a:lvl6pPr>
            <a:lvl7pPr eaLnBrk="0" fontAlgn="base" hangingPunct="0">
              <a:spcBef>
                <a:spcPct val="0"/>
              </a:spcBef>
              <a:spcAft>
                <a:spcPct val="0"/>
              </a:spcAft>
              <a:tabLst>
                <a:tab pos="857250" algn="l"/>
              </a:tabLst>
              <a:defRPr>
                <a:solidFill>
                  <a:schemeClr val="tx1"/>
                </a:solidFill>
                <a:latin typeface="Arial" panose="020B0604020202020204" pitchFamily="34" charset="0"/>
              </a:defRPr>
            </a:lvl7pPr>
            <a:lvl8pPr eaLnBrk="0" fontAlgn="base" hangingPunct="0">
              <a:spcBef>
                <a:spcPct val="0"/>
              </a:spcBef>
              <a:spcAft>
                <a:spcPct val="0"/>
              </a:spcAft>
              <a:tabLst>
                <a:tab pos="857250" algn="l"/>
              </a:tabLst>
              <a:defRPr>
                <a:solidFill>
                  <a:schemeClr val="tx1"/>
                </a:solidFill>
                <a:latin typeface="Arial" panose="020B0604020202020204" pitchFamily="34" charset="0"/>
              </a:defRPr>
            </a:lvl8pPr>
            <a:lvl9pPr eaLnBrk="0" fontAlgn="base" hangingPunct="0">
              <a:spcBef>
                <a:spcPct val="0"/>
              </a:spcBef>
              <a:spcAft>
                <a:spcPct val="0"/>
              </a:spcAft>
              <a:tabLst>
                <a:tab pos="857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57250" algn="l"/>
              </a:tabLst>
            </a:pPr>
            <a:r>
              <a:rPr kumimoji="0" lang="en-US" altLang="en-US" sz="12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Number of Deaths Supported in Occurring in Hospital,</a:t>
            </a:r>
            <a:r>
              <a:rPr kumimoji="0" lang="en-US" altLang="en-US" sz="1200" b="0" i="0" u="none" strike="noStrike" cap="none" normalizeH="0" dirty="0" smtClean="0">
                <a:ln>
                  <a:noFill/>
                </a:ln>
                <a:solidFill>
                  <a:schemeClr val="tx1"/>
                </a:solidFill>
                <a:effectLst/>
                <a:latin typeface="+mj-lt"/>
                <a:ea typeface="Calibri" panose="020F0502020204030204" pitchFamily="34" charset="0"/>
                <a:cs typeface="Times New Roman" panose="02020603050405020304" pitchFamily="18" charset="0"/>
              </a:rPr>
              <a:t> by Sector</a:t>
            </a:r>
            <a:r>
              <a:rPr kumimoji="0" lang="en-US" altLang="en-US" sz="12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South West LHIN,</a:t>
            </a:r>
            <a:r>
              <a:rPr kumimoji="0" lang="en-US" altLang="en-US" sz="1200" b="0" i="0" u="none" strike="noStrike" cap="none" normalizeH="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en-US" sz="12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FY 13/15 - 16/17.</a:t>
            </a:r>
            <a:endParaRPr kumimoji="0" lang="en-US" altLang="en-US" sz="12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85725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6"/>
          <p:cNvSpPr>
            <a:spLocks noChangeArrowheads="1"/>
          </p:cNvSpPr>
          <p:nvPr/>
        </p:nvSpPr>
        <p:spPr bwMode="auto">
          <a:xfrm>
            <a:off x="3306458" y="6410501"/>
            <a:ext cx="5583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85750" algn="l"/>
              </a:tabLst>
              <a:defRPr>
                <a:solidFill>
                  <a:schemeClr val="tx1"/>
                </a:solidFill>
                <a:latin typeface="Arial" panose="020B0604020202020204" pitchFamily="34" charset="0"/>
              </a:defRPr>
            </a:lvl1pPr>
            <a:lvl2pPr>
              <a:tabLst>
                <a:tab pos="285750" algn="l"/>
              </a:tabLst>
              <a:defRPr>
                <a:solidFill>
                  <a:schemeClr val="tx1"/>
                </a:solidFill>
                <a:latin typeface="Arial" panose="020B0604020202020204" pitchFamily="34" charset="0"/>
              </a:defRPr>
            </a:lvl2pPr>
            <a:lvl3pPr>
              <a:tabLst>
                <a:tab pos="285750" algn="l"/>
              </a:tabLst>
              <a:defRPr>
                <a:solidFill>
                  <a:schemeClr val="tx1"/>
                </a:solidFill>
                <a:latin typeface="Arial" panose="020B0604020202020204" pitchFamily="34" charset="0"/>
              </a:defRPr>
            </a:lvl3pPr>
            <a:lvl4pPr>
              <a:tabLst>
                <a:tab pos="285750" algn="l"/>
              </a:tabLst>
              <a:defRPr>
                <a:solidFill>
                  <a:schemeClr val="tx1"/>
                </a:solidFill>
                <a:latin typeface="Arial" panose="020B0604020202020204" pitchFamily="34" charset="0"/>
              </a:defRPr>
            </a:lvl4pPr>
            <a:lvl5pPr>
              <a:tabLst>
                <a:tab pos="285750" algn="l"/>
              </a:tabLst>
              <a:defRPr>
                <a:solidFill>
                  <a:schemeClr val="tx1"/>
                </a:solidFill>
                <a:latin typeface="Arial" panose="020B0604020202020204" pitchFamily="34" charset="0"/>
              </a:defRPr>
            </a:lvl5pPr>
            <a:lvl6pPr eaLnBrk="0" fontAlgn="base" hangingPunct="0">
              <a:spcBef>
                <a:spcPct val="0"/>
              </a:spcBef>
              <a:spcAft>
                <a:spcPct val="0"/>
              </a:spcAft>
              <a:tabLst>
                <a:tab pos="285750" algn="l"/>
              </a:tabLst>
              <a:defRPr>
                <a:solidFill>
                  <a:schemeClr val="tx1"/>
                </a:solidFill>
                <a:latin typeface="Arial" panose="020B0604020202020204" pitchFamily="34" charset="0"/>
              </a:defRPr>
            </a:lvl6pPr>
            <a:lvl7pPr eaLnBrk="0" fontAlgn="base" hangingPunct="0">
              <a:spcBef>
                <a:spcPct val="0"/>
              </a:spcBef>
              <a:spcAft>
                <a:spcPct val="0"/>
              </a:spcAft>
              <a:tabLst>
                <a:tab pos="285750" algn="l"/>
              </a:tabLst>
              <a:defRPr>
                <a:solidFill>
                  <a:schemeClr val="tx1"/>
                </a:solidFill>
                <a:latin typeface="Arial" panose="020B0604020202020204" pitchFamily="34" charset="0"/>
              </a:defRPr>
            </a:lvl7pPr>
            <a:lvl8pPr eaLnBrk="0" fontAlgn="base" hangingPunct="0">
              <a:spcBef>
                <a:spcPct val="0"/>
              </a:spcBef>
              <a:spcAft>
                <a:spcPct val="0"/>
              </a:spcAft>
              <a:tabLst>
                <a:tab pos="285750" algn="l"/>
              </a:tabLst>
              <a:defRPr>
                <a:solidFill>
                  <a:schemeClr val="tx1"/>
                </a:solidFill>
                <a:latin typeface="Arial" panose="020B0604020202020204" pitchFamily="34" charset="0"/>
              </a:defRPr>
            </a:lvl8pPr>
            <a:lvl9pPr eaLnBrk="0" fontAlgn="base" hangingPunct="0">
              <a:spcBef>
                <a:spcPct val="0"/>
              </a:spcBef>
              <a:spcAft>
                <a:spcPct val="0"/>
              </a:spcAft>
              <a:tabLst>
                <a:tab pos="285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altLang="en-US" sz="1200" b="0" i="1"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Source: DAD, NACRS, CCRS, OMHRS, NRS.</a:t>
            </a:r>
            <a:r>
              <a:rPr kumimoji="0" lang="en-US" altLang="en-US" sz="1200" b="0" i="1" u="none" strike="noStrike" cap="none" normalizeH="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Retrieved through IntelliHealth, </a:t>
            </a:r>
            <a:r>
              <a:rPr kumimoji="0" lang="en-US" altLang="en-US" sz="1200" b="0" i="1"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MOHLTC.</a:t>
            </a:r>
            <a:endParaRPr kumimoji="0" lang="en-US" altLang="en-US"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01091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933" t="-613" r="49223" b="17224"/>
          <a:stretch/>
        </p:blipFill>
        <p:spPr>
          <a:xfrm>
            <a:off x="5727946" y="587375"/>
            <a:ext cx="3111254" cy="5718832"/>
          </a:xfrm>
          <a:prstGeom prst="rect">
            <a:avLst/>
          </a:prstGeom>
        </p:spPr>
      </p:pic>
      <p:sp>
        <p:nvSpPr>
          <p:cNvPr id="2" name="Title 1"/>
          <p:cNvSpPr>
            <a:spLocks noGrp="1"/>
          </p:cNvSpPr>
          <p:nvPr>
            <p:ph type="title"/>
          </p:nvPr>
        </p:nvSpPr>
        <p:spPr>
          <a:xfrm>
            <a:off x="342149" y="513802"/>
            <a:ext cx="7772400" cy="914400"/>
          </a:xfrm>
        </p:spPr>
        <p:txBody>
          <a:bodyPr/>
          <a:lstStyle/>
          <a:p>
            <a:r>
              <a:rPr lang="en-US" sz="2800" dirty="0" smtClean="0"/>
              <a:t>Presentation Overview</a:t>
            </a:r>
            <a:endParaRPr lang="en-US" sz="2800" dirty="0"/>
          </a:p>
        </p:txBody>
      </p:sp>
      <p:sp>
        <p:nvSpPr>
          <p:cNvPr id="3" name="Content Placeholder 2"/>
          <p:cNvSpPr>
            <a:spLocks noGrp="1"/>
          </p:cNvSpPr>
          <p:nvPr>
            <p:ph idx="1"/>
          </p:nvPr>
        </p:nvSpPr>
        <p:spPr>
          <a:xfrm>
            <a:off x="342149" y="1601865"/>
            <a:ext cx="5774871" cy="3831818"/>
          </a:xfrm>
        </p:spPr>
        <p:txBody>
          <a:bodyPr/>
          <a:lstStyle/>
          <a:p>
            <a:pPr>
              <a:spcAft>
                <a:spcPts val="600"/>
              </a:spcAft>
            </a:pPr>
            <a:r>
              <a:rPr lang="en-US" sz="2400" dirty="0" smtClean="0">
                <a:latin typeface="+mj-lt"/>
              </a:rPr>
              <a:t>Recap of Capacity Planning Objectives, Recommendations and Progress to Date</a:t>
            </a:r>
          </a:p>
          <a:p>
            <a:pPr>
              <a:spcAft>
                <a:spcPts val="600"/>
              </a:spcAft>
            </a:pPr>
            <a:endParaRPr lang="en-US" sz="1600" dirty="0" smtClean="0">
              <a:latin typeface="+mj-lt"/>
            </a:endParaRPr>
          </a:p>
          <a:p>
            <a:pPr>
              <a:spcAft>
                <a:spcPts val="600"/>
              </a:spcAft>
            </a:pPr>
            <a:r>
              <a:rPr lang="en-US" sz="2400" dirty="0" smtClean="0">
                <a:latin typeface="+mj-lt"/>
              </a:rPr>
              <a:t>Refresh Methodology</a:t>
            </a:r>
          </a:p>
          <a:p>
            <a:pPr>
              <a:spcAft>
                <a:spcPts val="600"/>
              </a:spcAft>
            </a:pPr>
            <a:endParaRPr lang="en-US" sz="1600" dirty="0" smtClean="0">
              <a:latin typeface="+mj-lt"/>
            </a:endParaRPr>
          </a:p>
          <a:p>
            <a:pPr>
              <a:spcAft>
                <a:spcPts val="600"/>
              </a:spcAft>
            </a:pPr>
            <a:r>
              <a:rPr lang="en-US" sz="2400" dirty="0" smtClean="0">
                <a:latin typeface="+mj-lt"/>
              </a:rPr>
              <a:t>2016/17 Deaths by Sector</a:t>
            </a:r>
          </a:p>
          <a:p>
            <a:pPr>
              <a:spcAft>
                <a:spcPts val="600"/>
              </a:spcAft>
            </a:pPr>
            <a:endParaRPr lang="en-US" sz="1600" dirty="0" smtClean="0">
              <a:latin typeface="+mj-lt"/>
            </a:endParaRPr>
          </a:p>
          <a:p>
            <a:pPr>
              <a:spcAft>
                <a:spcPts val="600"/>
              </a:spcAft>
            </a:pPr>
            <a:r>
              <a:rPr lang="en-US" sz="2400" dirty="0" smtClean="0">
                <a:latin typeface="+mj-lt"/>
              </a:rPr>
              <a:t>2016/17 Hospice Capacity Benchmarks</a:t>
            </a:r>
          </a:p>
          <a:p>
            <a:pPr>
              <a:spcAft>
                <a:spcPts val="600"/>
              </a:spcAft>
            </a:pPr>
            <a:endParaRPr lang="en-US" sz="1600" dirty="0" smtClean="0">
              <a:latin typeface="+mj-lt"/>
            </a:endParaRPr>
          </a:p>
        </p:txBody>
      </p:sp>
      <p:sp>
        <p:nvSpPr>
          <p:cNvPr id="4" name="TextBox 3"/>
          <p:cNvSpPr txBox="1"/>
          <p:nvPr/>
        </p:nvSpPr>
        <p:spPr>
          <a:xfrm>
            <a:off x="7283573" y="2564904"/>
            <a:ext cx="792088" cy="323165"/>
          </a:xfrm>
          <a:prstGeom prst="rect">
            <a:avLst/>
          </a:prstGeom>
          <a:noFill/>
        </p:spPr>
        <p:txBody>
          <a:bodyPr wrap="square" rtlCol="0">
            <a:spAutoFit/>
          </a:bodyPr>
          <a:lstStyle/>
          <a:p>
            <a:r>
              <a:rPr lang="en-US" sz="750" b="1" dirty="0" smtClean="0">
                <a:solidFill>
                  <a:schemeClr val="bg1"/>
                </a:solidFill>
                <a:latin typeface="Franklin Gothic Medium Cond" panose="020B0606030402020204" pitchFamily="34" charset="0"/>
                <a:ea typeface="DotumChe" panose="020B0609000101010101" pitchFamily="49" charset="-127"/>
              </a:rPr>
              <a:t>Hanover</a:t>
            </a:r>
          </a:p>
          <a:p>
            <a:pPr marL="171450" indent="-171450">
              <a:buFont typeface="Arial" panose="020B0604020202020204" pitchFamily="34" charset="0"/>
              <a:buChar char="•"/>
            </a:pPr>
            <a:endParaRPr lang="en-US" sz="750" b="1" dirty="0">
              <a:solidFill>
                <a:schemeClr val="bg1"/>
              </a:solidFill>
              <a:latin typeface="Franklin Gothic Medium Cond" panose="020B0606030402020204" pitchFamily="34" charset="0"/>
              <a:ea typeface="DotumChe" panose="020B0609000101010101" pitchFamily="49" charset="-127"/>
            </a:endParaRPr>
          </a:p>
        </p:txBody>
      </p:sp>
    </p:spTree>
    <p:extLst>
      <p:ext uri="{BB962C8B-B14F-4D97-AF65-F5344CB8AC3E}">
        <p14:creationId xmlns:p14="http://schemas.microsoft.com/office/powerpoint/2010/main" val="4022746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53543" y="527106"/>
            <a:ext cx="6166030" cy="914400"/>
          </a:xfrm>
          <a:prstGeom prst="rect">
            <a:avLst/>
          </a:prstGeom>
        </p:spPr>
        <p:txBody>
          <a:bodyPr/>
          <a:lstStyle>
            <a:lvl1pPr algn="l" rtl="0" eaLnBrk="1" fontAlgn="base" hangingPunct="1">
              <a:spcBef>
                <a:spcPct val="0"/>
              </a:spcBef>
              <a:spcAft>
                <a:spcPct val="0"/>
              </a:spcAft>
              <a:defRPr sz="2400" b="1" kern="1200">
                <a:solidFill>
                  <a:srgbClr val="D2492A"/>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a:lstStyle>
          <a:p>
            <a:r>
              <a:rPr lang="en-US" sz="2800" smtClean="0">
                <a:solidFill>
                  <a:srgbClr val="5B76B1"/>
                </a:solidFill>
              </a:rPr>
              <a:t>Hospital Sector</a:t>
            </a:r>
            <a:endParaRPr lang="en-US" sz="2800" dirty="0">
              <a:solidFill>
                <a:srgbClr val="5B76B1"/>
              </a:solidFill>
            </a:endParaRPr>
          </a:p>
        </p:txBody>
      </p:sp>
      <p:pic>
        <p:nvPicPr>
          <p:cNvPr id="6" name="Picture 5" descr="Image result for palliative care infographics"/>
          <p:cNvPicPr/>
          <p:nvPr/>
        </p:nvPicPr>
        <p:blipFill rotWithShape="1">
          <a:blip r:embed="rId3">
            <a:duotone>
              <a:srgbClr val="4472C4">
                <a:shade val="45000"/>
                <a:satMod val="135000"/>
              </a:srgbClr>
              <a:prstClr val="white"/>
            </a:duotone>
            <a:extLst>
              <a:ext uri="{28A0092B-C50C-407E-A947-70E740481C1C}">
                <a14:useLocalDpi xmlns:a14="http://schemas.microsoft.com/office/drawing/2010/main" val="0"/>
              </a:ext>
            </a:extLst>
          </a:blip>
          <a:srcRect l="467" t="13727" r="74627" b="55401"/>
          <a:stretch/>
        </p:blipFill>
        <p:spPr bwMode="auto">
          <a:xfrm>
            <a:off x="716071" y="435885"/>
            <a:ext cx="453390" cy="588645"/>
          </a:xfrm>
          <a:prstGeom prst="rect">
            <a:avLst/>
          </a:prstGeom>
          <a:noFill/>
          <a:ln>
            <a:noFill/>
          </a:ln>
          <a:effectLst/>
          <a:extLst/>
        </p:spPr>
      </p:pic>
      <p:graphicFrame>
        <p:nvGraphicFramePr>
          <p:cNvPr id="2" name="Table 1"/>
          <p:cNvGraphicFramePr>
            <a:graphicFrameLocks noGrp="1"/>
          </p:cNvGraphicFramePr>
          <p:nvPr>
            <p:extLst>
              <p:ext uri="{D42A27DB-BD31-4B8C-83A1-F6EECF244321}">
                <p14:modId xmlns:p14="http://schemas.microsoft.com/office/powerpoint/2010/main" val="2894631678"/>
              </p:ext>
            </p:extLst>
          </p:nvPr>
        </p:nvGraphicFramePr>
        <p:xfrm>
          <a:off x="788566" y="2692865"/>
          <a:ext cx="7279669" cy="3013639"/>
        </p:xfrm>
        <a:graphic>
          <a:graphicData uri="http://schemas.openxmlformats.org/drawingml/2006/table">
            <a:tbl>
              <a:tblPr firstRow="1" firstCol="1" bandRow="1"/>
              <a:tblGrid>
                <a:gridCol w="1227072"/>
                <a:gridCol w="690902"/>
                <a:gridCol w="834122"/>
                <a:gridCol w="776547"/>
                <a:gridCol w="830524"/>
                <a:gridCol w="690902"/>
                <a:gridCol w="690902"/>
                <a:gridCol w="769349"/>
                <a:gridCol w="769349"/>
              </a:tblGrid>
              <a:tr h="1057791">
                <a:tc>
                  <a:txBody>
                    <a:bodyPr/>
                    <a:lstStyle/>
                    <a:p>
                      <a:pPr marL="0" marR="0">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Patient County</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Acute Care Deaths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Emergency Department Deaths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Complex Continuing Care Deaths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Inpatient Rehabilitation Deaths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Inpatient Mental Health Deaths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a:t>
                      </a:r>
                      <a:r>
                        <a:rPr lang="en-US" sz="1100" b="1"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Hospital Deaths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2016 </a:t>
                      </a: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Population </a:t>
                      </a: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Estimate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Hospital Deaths per 10,000 Population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4778">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Grey</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362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60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a:effectLst/>
                          <a:latin typeface="Arial Narrow" panose="020B0606020202030204" pitchFamily="34" charset="0"/>
                          <a:ea typeface="Calibri" panose="020F0502020204030204" pitchFamily="34" charset="0"/>
                          <a:cs typeface="Times New Roman" panose="02020603050405020304" pitchFamily="18" charset="0"/>
                        </a:rPr>
                        <a:t> </a:t>
                      </a: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&lt;5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&lt;5</a:t>
                      </a:r>
                      <a:endParaRPr lang="en-US"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b="1" dirty="0" smtClean="0">
                          <a:effectLst/>
                          <a:latin typeface="Arial Narrow" panose="020B0606020202030204" pitchFamily="34" charset="0"/>
                          <a:ea typeface="Calibri" panose="020F0502020204030204" pitchFamily="34" charset="0"/>
                          <a:cs typeface="Times New Roman" panose="02020603050405020304" pitchFamily="18" charset="0"/>
                        </a:rPr>
                        <a:t>425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93,830</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mj-lt"/>
                          <a:ea typeface="Calibri" panose="020F0502020204030204" pitchFamily="34" charset="0"/>
                          <a:cs typeface="Times New Roman" panose="02020603050405020304" pitchFamily="18" charset="0"/>
                        </a:rPr>
                        <a:t>45.3</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49">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Bruce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291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44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&lt;5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b="1" dirty="0" smtClean="0">
                          <a:effectLst/>
                          <a:latin typeface="Arial Narrow" panose="020B0606020202030204" pitchFamily="34" charset="0"/>
                          <a:ea typeface="Calibri" panose="020F0502020204030204" pitchFamily="34" charset="0"/>
                          <a:cs typeface="Times New Roman" panose="02020603050405020304" pitchFamily="18" charset="0"/>
                        </a:rPr>
                        <a:t>341-345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68,147</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50.0-50.6</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803">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Huron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204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37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a:effectLst/>
                          <a:latin typeface="Arial Narrow" panose="020B0606020202030204" pitchFamily="34" charset="0"/>
                          <a:ea typeface="Calibri" panose="020F0502020204030204" pitchFamily="34" charset="0"/>
                          <a:cs typeface="Times New Roman" panose="02020603050405020304" pitchFamily="18" charset="0"/>
                        </a:rPr>
                        <a:t>  </a:t>
                      </a: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45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&lt;5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 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b="1" dirty="0" smtClean="0">
                          <a:effectLst/>
                          <a:latin typeface="Arial Narrow" panose="020B0606020202030204" pitchFamily="34" charset="0"/>
                          <a:ea typeface="Calibri" panose="020F0502020204030204" pitchFamily="34" charset="0"/>
                          <a:cs typeface="Times New Roman" panose="02020603050405020304" pitchFamily="18" charset="0"/>
                        </a:rPr>
                        <a:t>287-290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59,297</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48.4-48.9</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803">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Perth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213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42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a:effectLst/>
                          <a:latin typeface="Arial Narrow" panose="020B0606020202030204" pitchFamily="34" charset="0"/>
                          <a:ea typeface="Calibri" panose="020F0502020204030204" pitchFamily="34" charset="0"/>
                          <a:cs typeface="Times New Roman" panose="02020603050405020304" pitchFamily="18" charset="0"/>
                        </a:rPr>
                        <a:t>  </a:t>
                      </a: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72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 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b="1" dirty="0" smtClean="0">
                          <a:effectLst/>
                          <a:latin typeface="Arial Narrow" panose="020B0606020202030204" pitchFamily="34" charset="0"/>
                          <a:ea typeface="Calibri" panose="020F0502020204030204" pitchFamily="34" charset="0"/>
                          <a:cs typeface="Times New Roman" panose="02020603050405020304" pitchFamily="18" charset="0"/>
                        </a:rPr>
                        <a:t>327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76,796</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mj-lt"/>
                          <a:ea typeface="Calibri" panose="020F0502020204030204" pitchFamily="34" charset="0"/>
                          <a:cs typeface="Times New Roman" panose="02020603050405020304" pitchFamily="18" charset="0"/>
                        </a:rPr>
                        <a:t>42.6</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803">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Oxford Norfolk</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448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58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a:effectLst/>
                          <a:latin typeface="Arial Narrow" panose="020B0606020202030204" pitchFamily="34" charset="0"/>
                          <a:ea typeface="Calibri" panose="020F0502020204030204" pitchFamily="34" charset="0"/>
                          <a:cs typeface="Times New Roman" panose="02020603050405020304" pitchFamily="18" charset="0"/>
                        </a:rPr>
                        <a:t>  </a:t>
                      </a: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27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b="1" dirty="0" smtClean="0">
                          <a:effectLst/>
                          <a:latin typeface="Arial Narrow" panose="020B0606020202030204" pitchFamily="34" charset="0"/>
                          <a:ea typeface="Calibri" panose="020F0502020204030204" pitchFamily="34" charset="0"/>
                          <a:cs typeface="Times New Roman" panose="02020603050405020304" pitchFamily="18" charset="0"/>
                        </a:rPr>
                        <a:t>533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123,671</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mj-lt"/>
                          <a:ea typeface="Calibri" panose="020F0502020204030204" pitchFamily="34" charset="0"/>
                          <a:cs typeface="Times New Roman" panose="02020603050405020304" pitchFamily="18" charset="0"/>
                        </a:rPr>
                        <a:t>43.1</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803">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London Middlesex</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CA" sz="1100" dirty="0">
                          <a:effectLst/>
                          <a:latin typeface="Arial Narrow" panose="020B0606020202030204" pitchFamily="34" charset="0"/>
                          <a:ea typeface="Calibri" panose="020F0502020204030204" pitchFamily="34" charset="0"/>
                          <a:cs typeface="Times New Roman" panose="02020603050405020304" pitchFamily="18" charset="0"/>
                        </a:rPr>
                        <a:t> </a:t>
                      </a: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  1,507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dirty="0">
                          <a:effectLst/>
                          <a:latin typeface="Arial Narrow" panose="020B0606020202030204" pitchFamily="34" charset="0"/>
                          <a:ea typeface="Calibri" panose="020F0502020204030204" pitchFamily="34" charset="0"/>
                          <a:cs typeface="Times New Roman" panose="02020603050405020304" pitchFamily="18" charset="0"/>
                        </a:rPr>
                        <a:t>     </a:t>
                      </a: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  157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156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 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b="1" dirty="0" smtClean="0">
                          <a:effectLst/>
                          <a:latin typeface="Arial Narrow" panose="020B0606020202030204" pitchFamily="34" charset="0"/>
                          <a:ea typeface="Calibri" panose="020F0502020204030204" pitchFamily="34" charset="0"/>
                          <a:cs typeface="Times New Roman" panose="02020603050405020304" pitchFamily="18" charset="0"/>
                        </a:rPr>
                        <a:t>1,833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455,526</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mj-lt"/>
                          <a:ea typeface="Calibri" panose="020F0502020204030204" pitchFamily="34" charset="0"/>
                          <a:cs typeface="Times New Roman" panose="02020603050405020304" pitchFamily="18" charset="0"/>
                        </a:rPr>
                        <a:t>40.2</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803">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Elgin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324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37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a:effectLst/>
                          <a:latin typeface="Arial Narrow" panose="020B0606020202030204" pitchFamily="34" charset="0"/>
                          <a:ea typeface="Calibri" panose="020F0502020204030204" pitchFamily="34" charset="0"/>
                          <a:cs typeface="Times New Roman" panose="02020603050405020304" pitchFamily="18" charset="0"/>
                        </a:rPr>
                        <a:t>  </a:t>
                      </a: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53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&lt;5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&lt;5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b="1" dirty="0" smtClean="0">
                          <a:effectLst/>
                          <a:latin typeface="Arial Narrow" panose="020B0606020202030204" pitchFamily="34" charset="0"/>
                          <a:ea typeface="Calibri" panose="020F0502020204030204" pitchFamily="34" charset="0"/>
                          <a:cs typeface="Times New Roman" panose="02020603050405020304" pitchFamily="18" charset="0"/>
                        </a:rPr>
                        <a:t>420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88,978</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47.2</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803">
                <a:tc>
                  <a:txBody>
                    <a:bodyPr/>
                    <a:lstStyle/>
                    <a:p>
                      <a:pPr marL="0" marR="0">
                        <a:lnSpc>
                          <a:spcPct val="115000"/>
                        </a:lnSpc>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Out of LHIN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271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33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a:effectLst/>
                          <a:latin typeface="Arial Narrow" panose="020B0606020202030204" pitchFamily="34" charset="0"/>
                          <a:ea typeface="Calibri" panose="020F0502020204030204" pitchFamily="34" charset="0"/>
                          <a:cs typeface="Times New Roman" panose="02020603050405020304" pitchFamily="18" charset="0"/>
                        </a:rPr>
                        <a:t>  </a:t>
                      </a: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16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smtClean="0">
                          <a:effectLst/>
                          <a:latin typeface="Arial Narrow" panose="020B0606020202030204" pitchFamily="34" charset="0"/>
                          <a:ea typeface="Calibri" panose="020F0502020204030204" pitchFamily="34" charset="0"/>
                          <a:cs typeface="Times New Roman" panose="02020603050405020304" pitchFamily="18" charset="0"/>
                        </a:rPr>
                        <a:t> 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b="1" dirty="0" smtClean="0">
                          <a:effectLst/>
                          <a:latin typeface="Arial Narrow" panose="020B0606020202030204" pitchFamily="34" charset="0"/>
                          <a:ea typeface="Calibri" panose="020F0502020204030204" pitchFamily="34" charset="0"/>
                          <a:cs typeface="Times New Roman" panose="02020603050405020304" pitchFamily="18" charset="0"/>
                        </a:rPr>
                        <a:t>320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mj-lt"/>
                          <a:ea typeface="Times New Roman" panose="02020603050405020304" pitchFamily="18" charset="0"/>
                          <a:cs typeface="Calibri" panose="020F0502020204030204" pitchFamily="34" charset="0"/>
                        </a:rPr>
                        <a:t> </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dirty="0">
                          <a:solidFill>
                            <a:srgbClr val="000000"/>
                          </a:solidFill>
                          <a:effectLst/>
                          <a:latin typeface="+mj-lt"/>
                          <a:ea typeface="Times New Roman" panose="02020603050405020304" pitchFamily="18" charset="0"/>
                          <a:cs typeface="Calibri" panose="020F0502020204030204" pitchFamily="34" charset="0"/>
                        </a:rPr>
                        <a:t> </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4803">
                <a:tc>
                  <a:txBody>
                    <a:bodyPr/>
                    <a:lstStyle/>
                    <a:p>
                      <a:pPr marL="0" marR="0">
                        <a:lnSpc>
                          <a:spcPct val="115000"/>
                        </a:lnSpc>
                        <a:spcBef>
                          <a:spcPts val="0"/>
                        </a:spcBef>
                        <a:spcAft>
                          <a:spcPts val="0"/>
                        </a:spcAft>
                      </a:pPr>
                      <a:r>
                        <a:rPr lang="en-US"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SW LHIN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CA" sz="1100" b="1" dirty="0">
                          <a:effectLst/>
                          <a:latin typeface="Arial Narrow" panose="020B0606020202030204" pitchFamily="34" charset="0"/>
                          <a:ea typeface="Calibri" panose="020F0502020204030204" pitchFamily="34" charset="0"/>
                          <a:cs typeface="Times New Roman" panose="02020603050405020304" pitchFamily="18" charset="0"/>
                        </a:rPr>
                        <a:t> </a:t>
                      </a:r>
                      <a:r>
                        <a:rPr lang="en-CA" sz="1100" b="1" dirty="0" smtClean="0">
                          <a:effectLst/>
                          <a:latin typeface="Arial Narrow" panose="020B0606020202030204" pitchFamily="34" charset="0"/>
                          <a:ea typeface="Calibri" panose="020F0502020204030204" pitchFamily="34" charset="0"/>
                          <a:cs typeface="Times New Roman" panose="02020603050405020304" pitchFamily="18" charset="0"/>
                        </a:rPr>
                        <a:t>  3,620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b="1" dirty="0">
                          <a:effectLst/>
                          <a:latin typeface="Arial Narrow" panose="020B0606020202030204" pitchFamily="34" charset="0"/>
                          <a:ea typeface="Calibri" panose="020F0502020204030204" pitchFamily="34" charset="0"/>
                          <a:cs typeface="Times New Roman" panose="02020603050405020304" pitchFamily="18" charset="0"/>
                        </a:rPr>
                        <a:t>   </a:t>
                      </a:r>
                      <a:r>
                        <a:rPr lang="en-CA" sz="1100" b="1" dirty="0" smtClean="0">
                          <a:effectLst/>
                          <a:latin typeface="Arial Narrow" panose="020B0606020202030204" pitchFamily="34" charset="0"/>
                          <a:ea typeface="Calibri" panose="020F0502020204030204" pitchFamily="34" charset="0"/>
                          <a:cs typeface="Times New Roman" panose="02020603050405020304" pitchFamily="18" charset="0"/>
                        </a:rPr>
                        <a:t>    467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b="1" dirty="0" smtClean="0">
                          <a:effectLst/>
                          <a:latin typeface="Arial Narrow" panose="020B0606020202030204" pitchFamily="34" charset="0"/>
                          <a:ea typeface="Calibri" panose="020F0502020204030204" pitchFamily="34" charset="0"/>
                          <a:cs typeface="Times New Roman" panose="02020603050405020304" pitchFamily="18" charset="0"/>
                        </a:rPr>
                        <a:t> 376-379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b="1" dirty="0" smtClean="0">
                          <a:effectLst/>
                          <a:latin typeface="Arial Narrow" panose="020B0606020202030204" pitchFamily="34" charset="0"/>
                          <a:ea typeface="Calibri" panose="020F0502020204030204" pitchFamily="34" charset="0"/>
                          <a:cs typeface="Times New Roman" panose="02020603050405020304" pitchFamily="18" charset="0"/>
                        </a:rPr>
                        <a:t>14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b="1" dirty="0" smtClean="0">
                          <a:effectLst/>
                          <a:latin typeface="Arial Narrow" panose="020B0606020202030204" pitchFamily="34" charset="0"/>
                          <a:ea typeface="Calibri" panose="020F0502020204030204" pitchFamily="34" charset="0"/>
                          <a:cs typeface="Times New Roman" panose="02020603050405020304" pitchFamily="18" charset="0"/>
                        </a:rPr>
                        <a:t>12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b="1" dirty="0" smtClean="0">
                          <a:effectLst/>
                          <a:latin typeface="Arial Narrow" panose="020B0606020202030204" pitchFamily="34" charset="0"/>
                          <a:ea typeface="Calibri" panose="020F0502020204030204" pitchFamily="34" charset="0"/>
                          <a:cs typeface="Times New Roman" panose="02020603050405020304" pitchFamily="18" charset="0"/>
                        </a:rPr>
                        <a:t>4,706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mj-lt"/>
                        </a:rPr>
                        <a:t>981,045</a:t>
                      </a: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mj-lt"/>
                          <a:ea typeface="Calibri" panose="020F0502020204030204" pitchFamily="34" charset="0"/>
                          <a:cs typeface="Times New Roman" panose="02020603050405020304" pitchFamily="18" charset="0"/>
                        </a:rPr>
                        <a:t>48.0</a:t>
                      </a:r>
                      <a:endParaRPr lang="en-US" sz="11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flipH="1">
            <a:off x="1253543" y="2287107"/>
            <a:ext cx="1320625" cy="323165"/>
          </a:xfrm>
          <a:prstGeom prst="rect">
            <a:avLst/>
          </a:prstGeom>
          <a:noFill/>
        </p:spPr>
        <p:txBody>
          <a:bodyPr wrap="square" rtlCol="0">
            <a:spAutoFit/>
          </a:bodyPr>
          <a:lstStyle/>
          <a:p>
            <a:r>
              <a:rPr lang="en-US" sz="1500" i="1" dirty="0" smtClean="0"/>
              <a:t>FY 2016/17</a:t>
            </a:r>
            <a:endParaRPr lang="en-US" sz="1500" i="1" dirty="0"/>
          </a:p>
        </p:txBody>
      </p:sp>
      <p:sp>
        <p:nvSpPr>
          <p:cNvPr id="3" name="Rectangle 2"/>
          <p:cNvSpPr/>
          <p:nvPr/>
        </p:nvSpPr>
        <p:spPr>
          <a:xfrm>
            <a:off x="909021" y="5852219"/>
            <a:ext cx="7159214" cy="676339"/>
          </a:xfrm>
          <a:prstGeom prst="rect">
            <a:avLst/>
          </a:prstGeom>
        </p:spPr>
        <p:txBody>
          <a:bodyPr wrap="square">
            <a:spAutoFit/>
          </a:bodyPr>
          <a:lstStyle/>
          <a:p>
            <a:pPr marL="285750" marR="0">
              <a:lnSpc>
                <a:spcPct val="115000"/>
              </a:lnSpc>
              <a:spcBef>
                <a:spcPts val="0"/>
              </a:spcBef>
              <a:spcAft>
                <a:spcPts val="1000"/>
              </a:spcAft>
            </a:pPr>
            <a:r>
              <a:rPr lang="en-CA" sz="1100" i="1" dirty="0">
                <a:latin typeface="Arial Narrow" panose="020B0606020202030204" pitchFamily="34" charset="0"/>
                <a:ea typeface="Calibri" panose="020F0502020204030204" pitchFamily="34" charset="0"/>
                <a:cs typeface="Times New Roman" panose="02020603050405020304" pitchFamily="18" charset="0"/>
              </a:rPr>
              <a:t>Source: DAD, NACRS, CCRS, OMHRS, NRS. </a:t>
            </a:r>
            <a:r>
              <a:rPr lang="en-US" sz="1100" i="1" dirty="0">
                <a:latin typeface="Arial Narrow" panose="020B0606020202030204" pitchFamily="34" charset="0"/>
                <a:ea typeface="Calibri" panose="020F0502020204030204" pitchFamily="34" charset="0"/>
                <a:cs typeface="Times New Roman" panose="02020603050405020304" pitchFamily="18" charset="0"/>
              </a:rPr>
              <a:t>Ontario Population Estimates, 2016 Canada Census by </a:t>
            </a:r>
            <a:r>
              <a:rPr lang="en-US" sz="1100" i="1" dirty="0" smtClean="0">
                <a:latin typeface="Arial Narrow" panose="020B0606020202030204" pitchFamily="34" charset="0"/>
                <a:ea typeface="Calibri" panose="020F0502020204030204" pitchFamily="34" charset="0"/>
                <a:cs typeface="Times New Roman" panose="02020603050405020304" pitchFamily="18" charset="0"/>
              </a:rPr>
              <a:t>County. </a:t>
            </a:r>
            <a:r>
              <a:rPr lang="en-US" sz="1100" i="1" dirty="0">
                <a:latin typeface="Arial Narrow" panose="020B0606020202030204" pitchFamily="34" charset="0"/>
                <a:ea typeface="Calibri" panose="020F0502020204030204" pitchFamily="34" charset="0"/>
                <a:cs typeface="Times New Roman" panose="02020603050405020304" pitchFamily="18" charset="0"/>
              </a:rPr>
              <a:t>Note: South West LHIN population projects the number of residents in the LHIN’s Geography, which excludes small pockets of Grey and Norfolk Counties. County populations will not sum to the LHIN Population.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Content Placeholder 2"/>
          <p:cNvSpPr txBox="1">
            <a:spLocks/>
          </p:cNvSpPr>
          <p:nvPr/>
        </p:nvSpPr>
        <p:spPr>
          <a:xfrm>
            <a:off x="65524" y="1401281"/>
            <a:ext cx="9078476" cy="120899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0" indent="228600">
              <a:spcBef>
                <a:spcPts val="0"/>
              </a:spcBef>
              <a:spcAft>
                <a:spcPts val="0"/>
              </a:spcAft>
            </a:pPr>
            <a:r>
              <a:rPr lang="en-US" dirty="0" smtClean="0">
                <a:latin typeface="Arial Narrow" panose="020B0606020202030204" pitchFamily="34" charset="0"/>
                <a:ea typeface="Calibri" panose="020F0502020204030204" pitchFamily="34" charset="0"/>
                <a:cs typeface="Times New Roman" panose="02020603050405020304" pitchFamily="18" charset="0"/>
              </a:rPr>
              <a:t>  In </a:t>
            </a:r>
            <a:r>
              <a:rPr lang="en-US" dirty="0">
                <a:latin typeface="Arial Narrow" panose="020B0606020202030204" pitchFamily="34" charset="0"/>
                <a:ea typeface="Calibri" panose="020F0502020204030204" pitchFamily="34" charset="0"/>
                <a:cs typeface="Times New Roman" panose="02020603050405020304" pitchFamily="18" charset="0"/>
              </a:rPr>
              <a:t>FY </a:t>
            </a:r>
            <a:r>
              <a:rPr lang="en-US" dirty="0" smtClean="0">
                <a:latin typeface="Arial Narrow" panose="020B0606020202030204" pitchFamily="34" charset="0"/>
                <a:ea typeface="Calibri" panose="020F0502020204030204" pitchFamily="34" charset="0"/>
                <a:cs typeface="Times New Roman" panose="02020603050405020304" pitchFamily="18" charset="0"/>
              </a:rPr>
              <a:t>2016/17,</a:t>
            </a:r>
            <a:r>
              <a:rPr lang="en-US"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r>
              <a:rPr lang="en-US" b="1" dirty="0" smtClean="0">
                <a:solidFill>
                  <a:srgbClr val="00B050"/>
                </a:solidFill>
              </a:rPr>
              <a:t>London Middlesex had </a:t>
            </a:r>
            <a:r>
              <a:rPr lang="en-US" b="1" dirty="0">
                <a:solidFill>
                  <a:srgbClr val="00B050"/>
                </a:solidFill>
              </a:rPr>
              <a:t>the lowest rate </a:t>
            </a:r>
            <a:r>
              <a:rPr lang="en-US" dirty="0"/>
              <a:t>of </a:t>
            </a:r>
            <a:r>
              <a:rPr lang="en-US" dirty="0" smtClean="0"/>
              <a:t>total hospital </a:t>
            </a:r>
            <a:r>
              <a:rPr lang="en-US" dirty="0"/>
              <a:t>deaths per </a:t>
            </a:r>
            <a:r>
              <a:rPr lang="en-US" dirty="0" smtClean="0"/>
              <a:t>    </a:t>
            </a:r>
          </a:p>
          <a:p>
            <a:pPr marL="228600" lvl="0" indent="0">
              <a:spcBef>
                <a:spcPts val="0"/>
              </a:spcBef>
              <a:spcAft>
                <a:spcPts val="0"/>
              </a:spcAft>
              <a:buNone/>
            </a:pPr>
            <a:r>
              <a:rPr lang="en-US" dirty="0" smtClean="0"/>
              <a:t>      10,000  population while </a:t>
            </a:r>
            <a:r>
              <a:rPr lang="en-US" b="1" dirty="0" smtClean="0">
                <a:solidFill>
                  <a:srgbClr val="FF0000"/>
                </a:solidFill>
              </a:rPr>
              <a:t>Bruce County had </a:t>
            </a:r>
            <a:r>
              <a:rPr lang="en-US" b="1" dirty="0">
                <a:solidFill>
                  <a:srgbClr val="FF0000"/>
                </a:solidFill>
              </a:rPr>
              <a:t>the highest </a:t>
            </a:r>
            <a:r>
              <a:rPr lang="en-US" b="1" dirty="0" smtClean="0">
                <a:solidFill>
                  <a:srgbClr val="FF0000"/>
                </a:solidFill>
              </a:rPr>
              <a:t>rate </a:t>
            </a:r>
            <a:r>
              <a:rPr lang="en-US" dirty="0"/>
              <a:t>of hospital </a:t>
            </a:r>
            <a:r>
              <a:rPr lang="en-US" dirty="0" smtClean="0"/>
              <a:t>deaths.</a:t>
            </a:r>
          </a:p>
          <a:p>
            <a:pPr marL="228600" indent="0">
              <a:spcBef>
                <a:spcPts val="0"/>
              </a:spcBef>
              <a:spcAft>
                <a:spcPts val="0"/>
              </a:spcAft>
              <a:buNone/>
            </a:pPr>
            <a:endParaRPr lang="en-US" dirty="0"/>
          </a:p>
          <a:p>
            <a:pPr marL="228600" marR="0" indent="0">
              <a:spcBef>
                <a:spcPts val="0"/>
              </a:spcBef>
              <a:spcAft>
                <a:spcPts val="0"/>
              </a:spcAft>
              <a:buNone/>
            </a:pPr>
            <a:endParaRPr lang="en-US" sz="1200" b="1" dirty="0" smtClean="0">
              <a:solidFill>
                <a:srgbClr val="693A77"/>
              </a:solidFill>
            </a:endParaRPr>
          </a:p>
        </p:txBody>
      </p:sp>
    </p:spTree>
    <p:extLst>
      <p:ext uri="{BB962C8B-B14F-4D97-AF65-F5344CB8AC3E}">
        <p14:creationId xmlns:p14="http://schemas.microsoft.com/office/powerpoint/2010/main" val="1505740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47" y="598132"/>
            <a:ext cx="8179398" cy="914400"/>
          </a:xfrm>
        </p:spPr>
        <p:txBody>
          <a:bodyPr/>
          <a:lstStyle/>
          <a:p>
            <a:r>
              <a:rPr lang="en-US" sz="2800" dirty="0" smtClean="0"/>
              <a:t>Cross-Sector Summary – Mortality per 10,000 Population</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3191768783"/>
              </p:ext>
            </p:extLst>
          </p:nvPr>
        </p:nvGraphicFramePr>
        <p:xfrm>
          <a:off x="922382" y="2844076"/>
          <a:ext cx="6960774" cy="3072015"/>
        </p:xfrm>
        <a:graphic>
          <a:graphicData uri="http://schemas.openxmlformats.org/drawingml/2006/table">
            <a:tbl>
              <a:tblPr firstRow="1" firstCol="1" bandRow="1"/>
              <a:tblGrid>
                <a:gridCol w="1160129"/>
                <a:gridCol w="1160129"/>
                <a:gridCol w="1160129"/>
                <a:gridCol w="1160129"/>
                <a:gridCol w="1160129"/>
                <a:gridCol w="1160129"/>
              </a:tblGrid>
              <a:tr h="405532">
                <a:tc rowSpan="2">
                  <a:txBody>
                    <a:bodyPr/>
                    <a:lstStyle/>
                    <a:p>
                      <a:pPr marL="0" marR="0">
                        <a:lnSpc>
                          <a:spcPct val="107000"/>
                        </a:lnSpc>
                        <a:spcBef>
                          <a:spcPts val="0"/>
                        </a:spcBef>
                        <a:spcAft>
                          <a:spcPts val="0"/>
                        </a:spcAft>
                      </a:pPr>
                      <a:r>
                        <a:rPr lang="en-US" sz="1100" b="1" dirty="0">
                          <a:effectLst/>
                          <a:latin typeface="Arial Narrow" panose="020B0606020202030204" pitchFamily="34" charset="0"/>
                          <a:ea typeface="Calibri" panose="020F0502020204030204" pitchFamily="34" charset="0"/>
                          <a:cs typeface="Times New Roman" panose="02020603050405020304" pitchFamily="18" charset="0"/>
                        </a:rPr>
                        <a:t>Resident County</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marL="0" marR="0" algn="ctr">
                        <a:lnSpc>
                          <a:spcPct val="107000"/>
                        </a:lnSpc>
                        <a:spcBef>
                          <a:spcPts val="0"/>
                        </a:spcBef>
                        <a:spcAft>
                          <a:spcPts val="0"/>
                        </a:spcAft>
                      </a:pPr>
                      <a:r>
                        <a:rPr lang="en-US" sz="1100" b="1" dirty="0">
                          <a:effectLst/>
                          <a:latin typeface="Arial Narrow" panose="020B0606020202030204" pitchFamily="34" charset="0"/>
                          <a:ea typeface="Calibri" panose="020F0502020204030204" pitchFamily="34" charset="0"/>
                          <a:cs typeface="Times New Roman" panose="02020603050405020304" pitchFamily="18" charset="0"/>
                        </a:rPr>
                        <a:t>Number of Resident Deaths per 10,000 Population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lnSpc>
                          <a:spcPct val="107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lnSpc>
                          <a:spcPct val="107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lnSpc>
                          <a:spcPct val="107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lnSpc>
                          <a:spcPct val="107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2079">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Residential Hospice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Home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Client Deaths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Home Care -Complex </a:t>
                      </a: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Palliative Deaths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LTC Home Deaths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Hospital Deaths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66040">
                <a:tc>
                  <a:txBody>
                    <a:bodyPr/>
                    <a:lstStyle/>
                    <a:p>
                      <a:pPr marL="0" marR="0">
                        <a:lnSpc>
                          <a:spcPct val="107000"/>
                        </a:lnSpc>
                        <a:spcBef>
                          <a:spcPts val="0"/>
                        </a:spcBef>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Grey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0" dirty="0" smtClean="0">
                          <a:solidFill>
                            <a:srgbClr val="000000"/>
                          </a:solidFill>
                          <a:effectLst/>
                          <a:latin typeface="+mj-lt"/>
                          <a:ea typeface="Calibri" panose="020F0502020204030204" pitchFamily="34" charset="0"/>
                          <a:cs typeface="Calibri" panose="020F0502020204030204" pitchFamily="34" charset="0"/>
                        </a:rPr>
                        <a:t>7.4</a:t>
                      </a:r>
                      <a:endParaRPr lang="en-US" sz="11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25.5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CA" sz="1100" dirty="0" smtClean="0">
                          <a:effectLst/>
                          <a:latin typeface="+mj-lt"/>
                          <a:ea typeface="Calibri" panose="020F0502020204030204" pitchFamily="34" charset="0"/>
                          <a:cs typeface="Times New Roman" panose="02020603050405020304" pitchFamily="18" charset="0"/>
                        </a:rPr>
                        <a:t>45.3</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66040">
                <a:tc>
                  <a:txBody>
                    <a:bodyPr/>
                    <a:lstStyle/>
                    <a:p>
                      <a:pPr marL="0" marR="0">
                        <a:lnSpc>
                          <a:spcPct val="107000"/>
                        </a:lnSpc>
                        <a:spcBef>
                          <a:spcPts val="0"/>
                        </a:spcBef>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Bruce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0" dirty="0" smtClean="0">
                          <a:solidFill>
                            <a:srgbClr val="000000"/>
                          </a:solidFill>
                          <a:effectLst/>
                          <a:latin typeface="+mj-lt"/>
                          <a:ea typeface="Calibri" panose="020F0502020204030204" pitchFamily="34" charset="0"/>
                          <a:cs typeface="Calibri" panose="020F0502020204030204" pitchFamily="34" charset="0"/>
                        </a:rPr>
                        <a:t>5.4</a:t>
                      </a:r>
                      <a:endParaRPr lang="en-US" sz="11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12.5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21.4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50.0-50.6</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66040">
                <a:tc>
                  <a:txBody>
                    <a:bodyPr/>
                    <a:lstStyle/>
                    <a:p>
                      <a:pPr marL="0" marR="0">
                        <a:lnSpc>
                          <a:spcPct val="107000"/>
                        </a:lnSpc>
                        <a:spcBef>
                          <a:spcPts val="0"/>
                        </a:spcBef>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Huron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0" dirty="0" smtClean="0">
                          <a:effectLst/>
                          <a:latin typeface="+mj-lt"/>
                          <a:ea typeface="Calibri" panose="020F0502020204030204" pitchFamily="34" charset="0"/>
                          <a:cs typeface="Times New Roman" panose="02020603050405020304" pitchFamily="18" charset="0"/>
                        </a:rPr>
                        <a:t>0.3-3.0</a:t>
                      </a:r>
                      <a:endParaRPr lang="en-US" sz="11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8.4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26.8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48.4-48.9</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66040">
                <a:tc>
                  <a:txBody>
                    <a:bodyPr/>
                    <a:lstStyle/>
                    <a:p>
                      <a:pPr marL="0" marR="0">
                        <a:lnSpc>
                          <a:spcPct val="107000"/>
                        </a:lnSpc>
                        <a:spcBef>
                          <a:spcPts val="0"/>
                        </a:spcBef>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Perth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0" dirty="0" smtClean="0">
                          <a:solidFill>
                            <a:srgbClr val="000000"/>
                          </a:solidFill>
                          <a:effectLst/>
                          <a:latin typeface="+mj-lt"/>
                          <a:ea typeface="Calibri" panose="020F0502020204030204" pitchFamily="34" charset="0"/>
                          <a:cs typeface="Calibri" panose="020F0502020204030204" pitchFamily="34" charset="0"/>
                        </a:rPr>
                        <a:t>1.8</a:t>
                      </a:r>
                      <a:endParaRPr lang="en-US" sz="11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7.8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19.9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CA" sz="1100" dirty="0" smtClean="0">
                          <a:effectLst/>
                          <a:latin typeface="+mj-lt"/>
                          <a:ea typeface="Calibri" panose="020F0502020204030204" pitchFamily="34" charset="0"/>
                          <a:cs typeface="Times New Roman" panose="02020603050405020304" pitchFamily="18" charset="0"/>
                        </a:rPr>
                        <a:t>42.6</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66040">
                <a:tc>
                  <a:txBody>
                    <a:bodyPr/>
                    <a:lstStyle/>
                    <a:p>
                      <a:pPr marL="0" marR="0">
                        <a:lnSpc>
                          <a:spcPct val="107000"/>
                        </a:lnSpc>
                        <a:spcBef>
                          <a:spcPts val="0"/>
                        </a:spcBef>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Oxford Norfolk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0" dirty="0" smtClean="0">
                          <a:solidFill>
                            <a:srgbClr val="000000"/>
                          </a:solidFill>
                          <a:effectLst/>
                          <a:latin typeface="+mj-lt"/>
                          <a:ea typeface="Calibri" panose="020F0502020204030204" pitchFamily="34" charset="0"/>
                          <a:cs typeface="Calibri" panose="020F0502020204030204" pitchFamily="34" charset="0"/>
                        </a:rPr>
                        <a:t>11.1</a:t>
                      </a:r>
                      <a:endParaRPr lang="en-US" sz="11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6.5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CA" sz="1100" dirty="0" smtClean="0">
                          <a:effectLst/>
                          <a:latin typeface="+mj-lt"/>
                          <a:ea typeface="Calibri" panose="020F0502020204030204" pitchFamily="34" charset="0"/>
                          <a:cs typeface="Times New Roman" panose="02020603050405020304" pitchFamily="18" charset="0"/>
                        </a:rPr>
                        <a:t>43.1</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66040">
                <a:tc>
                  <a:txBody>
                    <a:bodyPr/>
                    <a:lstStyle/>
                    <a:p>
                      <a:pPr marL="0" marR="0">
                        <a:lnSpc>
                          <a:spcPct val="107000"/>
                        </a:lnSpc>
                        <a:spcBef>
                          <a:spcPts val="0"/>
                        </a:spcBef>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London Middlesex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0" dirty="0" smtClean="0">
                          <a:effectLst/>
                          <a:latin typeface="+mj-lt"/>
                          <a:ea typeface="Calibri" panose="020F0502020204030204" pitchFamily="34" charset="0"/>
                          <a:cs typeface="Times New Roman" panose="02020603050405020304" pitchFamily="18" charset="0"/>
                        </a:rPr>
                        <a:t>3.1-3.2</a:t>
                      </a:r>
                      <a:endParaRPr lang="en-US" sz="11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CA" sz="1100" dirty="0" smtClean="0">
                          <a:effectLst/>
                          <a:latin typeface="+mj-lt"/>
                          <a:ea typeface="Calibri" panose="020F0502020204030204" pitchFamily="34" charset="0"/>
                          <a:cs typeface="Times New Roman" panose="02020603050405020304" pitchFamily="18" charset="0"/>
                        </a:rPr>
                        <a:t>40.2</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66040">
                <a:tc>
                  <a:txBody>
                    <a:bodyPr/>
                    <a:lstStyle/>
                    <a:p>
                      <a:pPr marL="0" marR="0">
                        <a:lnSpc>
                          <a:spcPct val="107000"/>
                        </a:lnSpc>
                        <a:spcBef>
                          <a:spcPts val="0"/>
                        </a:spcBef>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Elgin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0" dirty="0" smtClean="0">
                          <a:effectLst/>
                          <a:latin typeface="+mj-lt"/>
                          <a:ea typeface="Calibri" panose="020F0502020204030204" pitchFamily="34" charset="0"/>
                          <a:cs typeface="Times New Roman" panose="02020603050405020304" pitchFamily="18" charset="0"/>
                        </a:rPr>
                        <a:t>1.1-1.5</a:t>
                      </a:r>
                      <a:endParaRPr lang="en-US" sz="11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9.6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US" sz="11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17.4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47.2</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66040">
                <a:tc>
                  <a:txBody>
                    <a:bodyPr/>
                    <a:lstStyle/>
                    <a:p>
                      <a:pPr marL="0" marR="0">
                        <a:lnSpc>
                          <a:spcPct val="107000"/>
                        </a:lnSpc>
                        <a:spcBef>
                          <a:spcPts val="0"/>
                        </a:spcBef>
                        <a:spcAft>
                          <a:spcPts val="0"/>
                        </a:spcAft>
                      </a:pPr>
                      <a:r>
                        <a:rPr lang="en-US" sz="1100" b="1">
                          <a:effectLst/>
                          <a:latin typeface="Arial Narrow" panose="020B0606020202030204" pitchFamily="34" charset="0"/>
                          <a:ea typeface="Calibri" panose="020F0502020204030204" pitchFamily="34" charset="0"/>
                          <a:cs typeface="Times New Roman" panose="02020603050405020304" pitchFamily="18" charset="0"/>
                        </a:rPr>
                        <a:t>Total SW LHIN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0000"/>
                          </a:solidFill>
                          <a:effectLst/>
                          <a:latin typeface="Arial Narrow" panose="020B0606020202030204" pitchFamily="34" charset="0"/>
                          <a:ea typeface="Calibri" panose="020F0502020204030204" pitchFamily="34" charset="0"/>
                          <a:cs typeface="Calibri" panose="020F0502020204030204" pitchFamily="34" charset="0"/>
                        </a:rPr>
                        <a:t>3.9 - 4.1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100" b="1"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100" b="1"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100" b="1"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100" b="1" dirty="0" smtClean="0">
                          <a:effectLst/>
                          <a:latin typeface="Arial Narrow" panose="020B0606020202030204" pitchFamily="34" charset="0"/>
                          <a:ea typeface="Calibri" panose="020F0502020204030204" pitchFamily="34" charset="0"/>
                          <a:cs typeface="Times New Roman" panose="02020603050405020304" pitchFamily="18" charset="0"/>
                        </a:rPr>
                        <a:t>48.0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bl>
          </a:graphicData>
        </a:graphic>
      </p:graphicFrame>
      <p:sp>
        <p:nvSpPr>
          <p:cNvPr id="9" name="Content Placeholder 2"/>
          <p:cNvSpPr txBox="1">
            <a:spLocks/>
          </p:cNvSpPr>
          <p:nvPr/>
        </p:nvSpPr>
        <p:spPr>
          <a:xfrm>
            <a:off x="0" y="1419104"/>
            <a:ext cx="10068181" cy="120899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spcBef>
                <a:spcPts val="0"/>
              </a:spcBef>
              <a:spcAft>
                <a:spcPts val="0"/>
              </a:spcAft>
            </a:pPr>
            <a:r>
              <a:rPr lang="en-CA" dirty="0" smtClean="0"/>
              <a:t>The </a:t>
            </a:r>
            <a:r>
              <a:rPr lang="en-CA" dirty="0"/>
              <a:t>hospital sector </a:t>
            </a:r>
            <a:r>
              <a:rPr lang="en-CA" dirty="0" smtClean="0"/>
              <a:t>continues to support </a:t>
            </a:r>
            <a:r>
              <a:rPr lang="en-CA" dirty="0"/>
              <a:t>the largest number of resident </a:t>
            </a:r>
            <a:r>
              <a:rPr lang="en-CA" dirty="0" smtClean="0"/>
              <a:t>deaths. </a:t>
            </a:r>
          </a:p>
          <a:p>
            <a:pPr marL="228600" indent="228600">
              <a:spcBef>
                <a:spcPts val="0"/>
              </a:spcBef>
              <a:spcAft>
                <a:spcPts val="0"/>
              </a:spcAft>
            </a:pPr>
            <a:endParaRPr lang="en-CA" dirty="0"/>
          </a:p>
          <a:p>
            <a:pPr marL="228600" lvl="0" indent="228600">
              <a:spcBef>
                <a:spcPts val="0"/>
              </a:spcBef>
              <a:spcAft>
                <a:spcPts val="0"/>
              </a:spcAft>
            </a:pPr>
            <a:r>
              <a:rPr lang="en-CA" dirty="0" smtClean="0"/>
              <a:t>LTC </a:t>
            </a:r>
            <a:r>
              <a:rPr lang="en-CA" dirty="0"/>
              <a:t>homes support the largest number of resident deaths in home and community </a:t>
            </a:r>
            <a:r>
              <a:rPr lang="en-CA" dirty="0" smtClean="0"/>
              <a:t>settings.</a:t>
            </a:r>
            <a:endParaRPr lang="en-CA" dirty="0"/>
          </a:p>
        </p:txBody>
      </p:sp>
    </p:spTree>
    <p:extLst>
      <p:ext uri="{BB962C8B-B14F-4D97-AF65-F5344CB8AC3E}">
        <p14:creationId xmlns:p14="http://schemas.microsoft.com/office/powerpoint/2010/main" val="98648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86357"/>
            <a:ext cx="9144000" cy="830263"/>
          </a:xfrm>
        </p:spPr>
        <p:txBody>
          <a:bodyPr/>
          <a:lstStyle/>
          <a:p>
            <a:r>
              <a:rPr lang="en-US" dirty="0" smtClean="0"/>
              <a:t>2016 HPC Benchmarks</a:t>
            </a:r>
            <a:endParaRPr lang="en-US" dirty="0"/>
          </a:p>
        </p:txBody>
      </p:sp>
      <p:sp>
        <p:nvSpPr>
          <p:cNvPr id="3" name="Subtitle 2"/>
          <p:cNvSpPr>
            <a:spLocks noGrp="1"/>
          </p:cNvSpPr>
          <p:nvPr>
            <p:ph type="subTitle" idx="1"/>
          </p:nvPr>
        </p:nvSpPr>
        <p:spPr>
          <a:xfrm>
            <a:off x="-182880" y="3611041"/>
            <a:ext cx="9144000" cy="574915"/>
          </a:xfrm>
        </p:spPr>
        <p:txBody>
          <a:bodyPr/>
          <a:lstStyle/>
          <a:p>
            <a:r>
              <a:rPr lang="en-US" sz="2600" dirty="0" smtClean="0"/>
              <a:t>Deaths by Health Care Sector</a:t>
            </a:r>
            <a:endParaRPr lang="en-US" sz="2600" dirty="0"/>
          </a:p>
        </p:txBody>
      </p:sp>
    </p:spTree>
    <p:extLst>
      <p:ext uri="{BB962C8B-B14F-4D97-AF65-F5344CB8AC3E}">
        <p14:creationId xmlns:p14="http://schemas.microsoft.com/office/powerpoint/2010/main" val="3974424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99" y="642406"/>
            <a:ext cx="8749553" cy="914400"/>
          </a:xfrm>
        </p:spPr>
        <p:txBody>
          <a:bodyPr/>
          <a:lstStyle/>
          <a:p>
            <a:r>
              <a:rPr lang="en-US" sz="2800" dirty="0" smtClean="0"/>
              <a:t>Determining the Estimated Number of Deaths in a Geography</a:t>
            </a:r>
            <a:endParaRPr lang="en-US" sz="2800" dirty="0"/>
          </a:p>
        </p:txBody>
      </p:sp>
      <p:sp>
        <p:nvSpPr>
          <p:cNvPr id="9" name="Content Placeholder 2"/>
          <p:cNvSpPr txBox="1">
            <a:spLocks/>
          </p:cNvSpPr>
          <p:nvPr/>
        </p:nvSpPr>
        <p:spPr>
          <a:xfrm>
            <a:off x="0" y="1281468"/>
            <a:ext cx="9193707" cy="120899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457200">
              <a:spcBef>
                <a:spcPts val="0"/>
              </a:spcBef>
              <a:spcAft>
                <a:spcPts val="0"/>
              </a:spcAft>
              <a:buFont typeface="+mj-lt"/>
              <a:buAutoNum type="arabicPeriod"/>
            </a:pPr>
            <a:r>
              <a:rPr lang="en-CA" dirty="0" smtClean="0"/>
              <a:t>Determine age-specific population estimates for a given geography.</a:t>
            </a:r>
          </a:p>
          <a:p>
            <a:pPr marL="685800" indent="-457200">
              <a:spcBef>
                <a:spcPts val="0"/>
              </a:spcBef>
              <a:spcAft>
                <a:spcPts val="0"/>
              </a:spcAft>
              <a:buFont typeface="+mj-lt"/>
              <a:buAutoNum type="arabicPeriod"/>
            </a:pPr>
            <a:r>
              <a:rPr lang="en-CA" dirty="0" smtClean="0"/>
              <a:t>Determine age-specific death rates for a given geography.</a:t>
            </a:r>
          </a:p>
          <a:p>
            <a:pPr marL="685800" indent="-457200">
              <a:spcBef>
                <a:spcPts val="0"/>
              </a:spcBef>
              <a:spcAft>
                <a:spcPts val="0"/>
              </a:spcAft>
              <a:buFont typeface="+mj-lt"/>
              <a:buAutoNum type="arabicPeriod"/>
            </a:pPr>
            <a:r>
              <a:rPr lang="en-CA" dirty="0" smtClean="0"/>
              <a:t>Multiply age-specific population estimate by age-specific death rate to estimate # deaths.</a:t>
            </a:r>
          </a:p>
        </p:txBody>
      </p:sp>
      <p:graphicFrame>
        <p:nvGraphicFramePr>
          <p:cNvPr id="4" name="Table 3"/>
          <p:cNvGraphicFramePr>
            <a:graphicFrameLocks noGrp="1"/>
          </p:cNvGraphicFramePr>
          <p:nvPr>
            <p:extLst>
              <p:ext uri="{D42A27DB-BD31-4B8C-83A1-F6EECF244321}">
                <p14:modId xmlns:p14="http://schemas.microsoft.com/office/powerpoint/2010/main" val="3435413950"/>
              </p:ext>
            </p:extLst>
          </p:nvPr>
        </p:nvGraphicFramePr>
        <p:xfrm>
          <a:off x="690110" y="2404902"/>
          <a:ext cx="7392842" cy="3193640"/>
        </p:xfrm>
        <a:graphic>
          <a:graphicData uri="http://schemas.openxmlformats.org/drawingml/2006/table">
            <a:tbl>
              <a:tblPr/>
              <a:tblGrid>
                <a:gridCol w="1134006"/>
                <a:gridCol w="690812"/>
                <a:gridCol w="761058"/>
                <a:gridCol w="778193"/>
                <a:gridCol w="689026"/>
                <a:gridCol w="559326"/>
                <a:gridCol w="606563"/>
                <a:gridCol w="741872"/>
                <a:gridCol w="586596"/>
                <a:gridCol w="845390"/>
              </a:tblGrid>
              <a:tr h="430280">
                <a:tc rowSpan="2">
                  <a:txBody>
                    <a:bodyPr/>
                    <a:lstStyle/>
                    <a:p>
                      <a:pPr algn="l" fontAlgn="b"/>
                      <a:r>
                        <a:rPr lang="en-US" sz="1100" b="0" i="0" u="none" strike="noStrike" dirty="0">
                          <a:solidFill>
                            <a:srgbClr val="000000"/>
                          </a:solidFill>
                          <a:effectLst/>
                          <a:latin typeface="+mj-lt"/>
                        </a:rPr>
                        <a:t>Patient County</a:t>
                      </a:r>
                    </a:p>
                  </a:txBody>
                  <a:tcPr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n-US" sz="1100" b="0" i="0" u="none" strike="noStrike" dirty="0" smtClean="0">
                          <a:solidFill>
                            <a:srgbClr val="000000"/>
                          </a:solidFill>
                          <a:effectLst/>
                          <a:latin typeface="+mj-lt"/>
                        </a:rPr>
                        <a:t>2016 </a:t>
                      </a:r>
                      <a:r>
                        <a:rPr lang="en-US" sz="1100" b="0" i="0" u="none" strike="noStrike" dirty="0">
                          <a:solidFill>
                            <a:srgbClr val="000000"/>
                          </a:solidFill>
                          <a:effectLst/>
                          <a:latin typeface="+mj-lt"/>
                        </a:rPr>
                        <a:t>Population Estimates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000000"/>
                          </a:solidFill>
                          <a:effectLst/>
                          <a:latin typeface="+mj-lt"/>
                        </a:rPr>
                        <a:t>2012 Age Specific Death </a:t>
                      </a:r>
                      <a:r>
                        <a:rPr lang="en-US" sz="1100" b="0" i="0" u="none" strike="noStrike" dirty="0" smtClean="0">
                          <a:solidFill>
                            <a:srgbClr val="000000"/>
                          </a:solidFill>
                          <a:effectLst/>
                          <a:latin typeface="+mj-lt"/>
                        </a:rPr>
                        <a:t>Rates</a:t>
                      </a:r>
                    </a:p>
                    <a:p>
                      <a:pPr algn="ctr" fontAlgn="ctr"/>
                      <a:r>
                        <a:rPr lang="en-US" sz="1100" b="0" i="0" u="none" strike="noStrike" dirty="0" smtClean="0">
                          <a:solidFill>
                            <a:srgbClr val="000000"/>
                          </a:solidFill>
                          <a:effectLst/>
                          <a:latin typeface="+mj-lt"/>
                        </a:rPr>
                        <a:t> per 10,000 Population</a:t>
                      </a:r>
                      <a:endParaRPr lang="en-US" sz="1100" b="0" i="0" u="none" strike="noStrike" dirty="0">
                        <a:solidFill>
                          <a:srgbClr val="000000"/>
                        </a:solidFill>
                        <a:effectLst/>
                        <a:latin typeface="+mj-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000000"/>
                          </a:solidFill>
                          <a:effectLst/>
                          <a:latin typeface="+mj-lt"/>
                        </a:rPr>
                        <a:t>Projected Deaths for </a:t>
                      </a:r>
                      <a:r>
                        <a:rPr lang="en-US" sz="1100" b="0" i="0" u="none" strike="noStrike" dirty="0" smtClean="0">
                          <a:solidFill>
                            <a:srgbClr val="000000"/>
                          </a:solidFill>
                          <a:effectLst/>
                          <a:latin typeface="+mj-lt"/>
                        </a:rPr>
                        <a:t>2016</a:t>
                      </a:r>
                      <a:endParaRPr lang="en-US" sz="1100" b="0" i="0" u="none" strike="noStrike" dirty="0">
                        <a:solidFill>
                          <a:srgbClr val="000000"/>
                        </a:solidFill>
                        <a:effectLst/>
                        <a:latin typeface="+mj-lt"/>
                      </a:endParaRPr>
                    </a:p>
                  </a:txBody>
                  <a:tcPr marL="7620" marR="7620" marT="7620"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917933">
                <a:tc vMerge="1">
                  <a:txBody>
                    <a:bodyPr/>
                    <a:lstStyle/>
                    <a:p>
                      <a:endParaRPr lang="en-US"/>
                    </a:p>
                  </a:txBody>
                  <a:tcPr/>
                </a:tc>
                <a:tc>
                  <a:txBody>
                    <a:bodyPr/>
                    <a:lstStyle/>
                    <a:p>
                      <a:pPr algn="ctr" fontAlgn="ctr"/>
                      <a:r>
                        <a:rPr lang="en-US" sz="1100" b="0" i="0" u="none" strike="noStrike" dirty="0">
                          <a:solidFill>
                            <a:srgbClr val="000000"/>
                          </a:solidFill>
                          <a:effectLst/>
                          <a:latin typeface="+mj-lt"/>
                        </a:rPr>
                        <a:t>0-64 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65+ 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0 - 64 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65+ 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0 - 64 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65+ 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29483">
                <a:tc>
                  <a:txBody>
                    <a:bodyPr/>
                    <a:lstStyle/>
                    <a:p>
                      <a:pPr algn="l" fontAlgn="b"/>
                      <a:r>
                        <a:rPr lang="en-US" sz="1100" b="0" i="0" u="none" strike="noStrike" dirty="0">
                          <a:solidFill>
                            <a:srgbClr val="000000"/>
                          </a:solidFill>
                          <a:effectLst/>
                          <a:latin typeface="+mj-lt"/>
                        </a:rPr>
                        <a:t>Grey</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71,200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22,630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mj-lt"/>
                        </a:rPr>
                        <a:t>93,830</a:t>
                      </a:r>
                    </a:p>
                  </a:txBody>
                  <a:tcPr marL="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21.3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412.9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smtClean="0">
                          <a:solidFill>
                            <a:srgbClr val="000000"/>
                          </a:solidFill>
                          <a:effectLst/>
                          <a:latin typeface="+mj-lt"/>
                        </a:rPr>
                        <a:t>    105.2</a:t>
                      </a:r>
                      <a:endParaRPr lang="en-US" sz="1100" b="0" i="0" u="none" strike="noStrike" dirty="0">
                        <a:solidFill>
                          <a:srgbClr val="000000"/>
                        </a:solidFill>
                        <a:effectLst/>
                        <a:latin typeface="+mj-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152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934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1,086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39046">
                <a:tc>
                  <a:txBody>
                    <a:bodyPr/>
                    <a:lstStyle/>
                    <a:p>
                      <a:pPr algn="l" fontAlgn="b"/>
                      <a:r>
                        <a:rPr lang="en-US" sz="1100" b="0" i="0" u="none" strike="noStrike">
                          <a:solidFill>
                            <a:srgbClr val="000000"/>
                          </a:solidFill>
                          <a:effectLst/>
                          <a:latin typeface="+mj-lt"/>
                        </a:rPr>
                        <a:t>Bruce</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52,072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16,075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mj-lt"/>
                        </a:rPr>
                        <a:t>68,147</a:t>
                      </a:r>
                    </a:p>
                  </a:txBody>
                  <a:tcPr marL="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21.9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339.4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86.7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114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546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659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29483">
                <a:tc>
                  <a:txBody>
                    <a:bodyPr/>
                    <a:lstStyle/>
                    <a:p>
                      <a:pPr algn="l" fontAlgn="b"/>
                      <a:r>
                        <a:rPr lang="en-US" sz="1100" b="0" i="0" u="none" strike="noStrike">
                          <a:solidFill>
                            <a:srgbClr val="000000"/>
                          </a:solidFill>
                          <a:effectLst/>
                          <a:latin typeface="+mj-lt"/>
                        </a:rPr>
                        <a:t>Huron</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45,842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13,455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mj-lt"/>
                        </a:rPr>
                        <a:t>59,297</a:t>
                      </a:r>
                    </a:p>
                  </a:txBody>
                  <a:tcPr marL="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20.4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378.9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92.9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510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603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29483">
                <a:tc>
                  <a:txBody>
                    <a:bodyPr/>
                    <a:lstStyle/>
                    <a:p>
                      <a:pPr algn="l" fontAlgn="b"/>
                      <a:r>
                        <a:rPr lang="en-US" sz="1100" b="0" i="0" u="none" strike="noStrike">
                          <a:solidFill>
                            <a:srgbClr val="000000"/>
                          </a:solidFill>
                          <a:effectLst/>
                          <a:latin typeface="+mj-lt"/>
                        </a:rPr>
                        <a:t>Perth</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62,476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14,320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mj-lt"/>
                        </a:rPr>
                        <a:t>76,796</a:t>
                      </a:r>
                    </a:p>
                  </a:txBody>
                  <a:tcPr marL="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17.3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440.2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86.9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108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630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738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29483">
                <a:tc>
                  <a:txBody>
                    <a:bodyPr/>
                    <a:lstStyle/>
                    <a:p>
                      <a:pPr algn="l" fontAlgn="b"/>
                      <a:r>
                        <a:rPr lang="en-US" sz="1100" b="0" i="0" u="none" strike="noStrike">
                          <a:solidFill>
                            <a:srgbClr val="000000"/>
                          </a:solidFill>
                          <a:effectLst/>
                          <a:latin typeface="+mj-lt"/>
                        </a:rPr>
                        <a:t>Oxford Norfolk</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100,110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23,561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mj-lt"/>
                        </a:rPr>
                        <a:t>123,671</a:t>
                      </a:r>
                    </a:p>
                  </a:txBody>
                  <a:tcPr marL="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20.9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371.0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80.5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209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874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1,084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29483">
                <a:tc>
                  <a:txBody>
                    <a:bodyPr/>
                    <a:lstStyle/>
                    <a:p>
                      <a:pPr algn="l" fontAlgn="b"/>
                      <a:r>
                        <a:rPr lang="en-US" sz="1100" b="0" i="0" u="none" strike="noStrike">
                          <a:solidFill>
                            <a:srgbClr val="000000"/>
                          </a:solidFill>
                          <a:effectLst/>
                          <a:latin typeface="+mj-lt"/>
                        </a:rPr>
                        <a:t>London Middlesex</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378,781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76,745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mj-lt"/>
                        </a:rPr>
                        <a:t>455,526</a:t>
                      </a:r>
                    </a:p>
                  </a:txBody>
                  <a:tcPr marL="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17.8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384.6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72.5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674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2,952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3,626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29483">
                <a:tc>
                  <a:txBody>
                    <a:bodyPr/>
                    <a:lstStyle/>
                    <a:p>
                      <a:pPr algn="l" fontAlgn="b"/>
                      <a:r>
                        <a:rPr lang="en-US" sz="1100" b="0" i="0" u="none" strike="noStrike">
                          <a:solidFill>
                            <a:srgbClr val="000000"/>
                          </a:solidFill>
                          <a:effectLst/>
                          <a:latin typeface="+mj-lt"/>
                        </a:rPr>
                        <a:t>Elgin</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72,838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16,140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mj-lt"/>
                        </a:rPr>
                        <a:t>88,978</a:t>
                      </a:r>
                    </a:p>
                  </a:txBody>
                  <a:tcPr marL="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21.2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419.8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84.3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155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677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832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29483">
                <a:tc>
                  <a:txBody>
                    <a:bodyPr/>
                    <a:lstStyle/>
                    <a:p>
                      <a:pPr algn="l" fontAlgn="b"/>
                      <a:r>
                        <a:rPr lang="en-US" sz="1100" b="0" i="0" u="none" strike="noStrike" dirty="0">
                          <a:solidFill>
                            <a:srgbClr val="000000"/>
                          </a:solidFill>
                          <a:effectLst/>
                          <a:latin typeface="+mj-lt"/>
                        </a:rPr>
                        <a:t>South West </a:t>
                      </a:r>
                      <a:r>
                        <a:rPr lang="en-US" sz="1100" b="0" i="0" u="none" strike="noStrike" dirty="0" smtClean="0">
                          <a:solidFill>
                            <a:srgbClr val="000000"/>
                          </a:solidFill>
                          <a:effectLst/>
                          <a:latin typeface="+mj-lt"/>
                        </a:rPr>
                        <a:t>LHIN</a:t>
                      </a:r>
                      <a:endParaRPr lang="en-US" sz="1100" b="0" i="0" u="none" strike="noStrike" dirty="0">
                        <a:solidFill>
                          <a:srgbClr val="000000"/>
                        </a:solidFill>
                        <a:effectLst/>
                        <a:latin typeface="+mj-lt"/>
                      </a:endParaRP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j-lt"/>
                        </a:rPr>
                        <a:t>806,748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174,297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kern="1200" baseline="0" dirty="0" smtClean="0">
                          <a:solidFill>
                            <a:srgbClr val="000000"/>
                          </a:solidFill>
                          <a:effectLst/>
                          <a:latin typeface="+mj-lt"/>
                          <a:ea typeface="+mn-ea"/>
                          <a:cs typeface="+mn-cs"/>
                        </a:rPr>
                        <a:t>         </a:t>
                      </a:r>
                      <a:r>
                        <a:rPr lang="en-US" sz="1100" b="0" i="0" u="none" strike="noStrike" kern="1200" dirty="0" smtClean="0">
                          <a:solidFill>
                            <a:srgbClr val="000000"/>
                          </a:solidFill>
                          <a:effectLst/>
                          <a:latin typeface="+mj-lt"/>
                          <a:ea typeface="+mn-ea"/>
                          <a:cs typeface="+mn-cs"/>
                        </a:rPr>
                        <a:t>981,045</a:t>
                      </a:r>
                      <a:endParaRPr lang="en-US" sz="1100" b="0" i="0" u="none" strike="noStrike" kern="1200" dirty="0">
                        <a:solidFill>
                          <a:srgbClr val="000000"/>
                        </a:solidFill>
                        <a:effectLst/>
                        <a:latin typeface="+mj-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19.3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393.6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j-lt"/>
                        </a:rPr>
                        <a:t>81.8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1,558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6,860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mj-lt"/>
                        </a:rPr>
                        <a:t>8,418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7" name="Content Placeholder 2"/>
          <p:cNvSpPr txBox="1">
            <a:spLocks/>
          </p:cNvSpPr>
          <p:nvPr/>
        </p:nvSpPr>
        <p:spPr>
          <a:xfrm>
            <a:off x="-57257" y="5714408"/>
            <a:ext cx="8887575" cy="120899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457200">
              <a:spcBef>
                <a:spcPts val="0"/>
              </a:spcBef>
              <a:spcAft>
                <a:spcPts val="0"/>
              </a:spcAft>
              <a:buFont typeface="+mj-lt"/>
              <a:buAutoNum type="arabicPeriod" startAt="4"/>
            </a:pPr>
            <a:r>
              <a:rPr lang="en-CA" dirty="0" smtClean="0"/>
              <a:t>Divide the actual number of deaths that occurred in each sector by the total projected deaths in a given geography to estimate the percentage of resident deaths supported by sector.</a:t>
            </a:r>
            <a:endParaRPr lang="en-CA" dirty="0"/>
          </a:p>
          <a:p>
            <a:pPr marL="228600" lvl="0" indent="0">
              <a:spcBef>
                <a:spcPts val="0"/>
              </a:spcBef>
              <a:spcAft>
                <a:spcPts val="0"/>
              </a:spcAft>
              <a:buNone/>
            </a:pPr>
            <a:r>
              <a:rPr lang="en-CA" dirty="0" smtClean="0"/>
              <a:t>    </a:t>
            </a:r>
            <a:endParaRPr lang="en-CA" dirty="0"/>
          </a:p>
        </p:txBody>
      </p:sp>
    </p:spTree>
    <p:extLst>
      <p:ext uri="{BB962C8B-B14F-4D97-AF65-F5344CB8AC3E}">
        <p14:creationId xmlns:p14="http://schemas.microsoft.com/office/powerpoint/2010/main" val="294375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Current vs. Future State</a:t>
            </a:r>
            <a:endParaRPr lang="en-US" sz="2800" dirty="0"/>
          </a:p>
        </p:txBody>
      </p:sp>
      <p:sp>
        <p:nvSpPr>
          <p:cNvPr id="5" name="Content Placeholder 2"/>
          <p:cNvSpPr txBox="1">
            <a:spLocks/>
          </p:cNvSpPr>
          <p:nvPr/>
        </p:nvSpPr>
        <p:spPr>
          <a:xfrm>
            <a:off x="0" y="5438351"/>
            <a:ext cx="8733286" cy="87112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0" algn="ctr">
              <a:spcBef>
                <a:spcPts val="0"/>
              </a:spcBef>
              <a:spcAft>
                <a:spcPts val="0"/>
              </a:spcAft>
              <a:buNone/>
            </a:pPr>
            <a:r>
              <a:rPr lang="en-US" b="1" i="1" dirty="0" smtClean="0">
                <a:solidFill>
                  <a:srgbClr val="00B0F0"/>
                </a:solidFill>
                <a:latin typeface="Arial Narrow" panose="020B0606020202030204" pitchFamily="34" charset="0"/>
                <a:ea typeface="Calibri" panose="020F0502020204030204" pitchFamily="34" charset="0"/>
                <a:cs typeface="Times New Roman" panose="02020603050405020304" pitchFamily="18" charset="0"/>
              </a:rPr>
              <a:t> </a:t>
            </a:r>
            <a:r>
              <a:rPr lang="en-CA" sz="1800" b="1" i="1" dirty="0" smtClean="0">
                <a:solidFill>
                  <a:srgbClr val="00B9E4"/>
                </a:solidFill>
                <a:cs typeface="Times New Roman" panose="02020603050405020304" pitchFamily="18" charset="0"/>
              </a:rPr>
              <a:t>Palliative Services and Resources are increasing in the South West LHIN and effectively shifting deaths from hospital to community settings, but still not at a rate necessary to </a:t>
            </a:r>
          </a:p>
          <a:p>
            <a:pPr marL="228600" indent="0" algn="ctr">
              <a:spcBef>
                <a:spcPts val="0"/>
              </a:spcBef>
              <a:spcAft>
                <a:spcPts val="0"/>
              </a:spcAft>
              <a:buNone/>
            </a:pPr>
            <a:r>
              <a:rPr lang="en-CA" sz="1800" b="1" i="1" dirty="0" smtClean="0">
                <a:solidFill>
                  <a:srgbClr val="00B9E4"/>
                </a:solidFill>
                <a:cs typeface="Times New Roman" panose="02020603050405020304" pitchFamily="18" charset="0"/>
              </a:rPr>
              <a:t>offset population growth and increased demand for community palliation.</a:t>
            </a:r>
            <a:endParaRPr lang="en-CA" sz="1800" b="1" i="1" dirty="0" smtClean="0">
              <a:solidFill>
                <a:srgbClr val="00B9E4"/>
              </a:solidFill>
            </a:endParaRPr>
          </a:p>
        </p:txBody>
      </p:sp>
      <p:pic>
        <p:nvPicPr>
          <p:cNvPr id="8" name="Picture 7"/>
          <p:cNvPicPr>
            <a:picLocks noChangeAspect="1"/>
          </p:cNvPicPr>
          <p:nvPr/>
        </p:nvPicPr>
        <p:blipFill>
          <a:blip r:embed="rId3"/>
          <a:stretch>
            <a:fillRect/>
          </a:stretch>
        </p:blipFill>
        <p:spPr>
          <a:xfrm>
            <a:off x="1119231" y="1133046"/>
            <a:ext cx="6753138" cy="4305305"/>
          </a:xfrm>
          <a:prstGeom prst="rect">
            <a:avLst/>
          </a:prstGeom>
        </p:spPr>
      </p:pic>
    </p:spTree>
    <p:extLst>
      <p:ext uri="{BB962C8B-B14F-4D97-AF65-F5344CB8AC3E}">
        <p14:creationId xmlns:p14="http://schemas.microsoft.com/office/powerpoint/2010/main" val="1048609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Current vs. Future State by LHIN Sub-Region</a:t>
            </a:r>
            <a:endParaRPr lang="en-US" sz="2800" dirty="0"/>
          </a:p>
        </p:txBody>
      </p:sp>
      <p:sp>
        <p:nvSpPr>
          <p:cNvPr id="4" name="Content Placeholder 2"/>
          <p:cNvSpPr txBox="1">
            <a:spLocks/>
          </p:cNvSpPr>
          <p:nvPr/>
        </p:nvSpPr>
        <p:spPr>
          <a:xfrm>
            <a:off x="233218" y="6249000"/>
            <a:ext cx="8733286" cy="498587"/>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0">
              <a:spcBef>
                <a:spcPts val="0"/>
              </a:spcBef>
              <a:spcAft>
                <a:spcPts val="0"/>
              </a:spcAft>
              <a:buNone/>
            </a:pPr>
            <a:r>
              <a:rPr lang="en-US" sz="1400" i="1" dirty="0" smtClean="0">
                <a:solidFill>
                  <a:schemeClr val="bg1">
                    <a:lumMod val="50000"/>
                  </a:schemeClr>
                </a:solidFill>
                <a:latin typeface="Arial Narrow" panose="020B0606020202030204" pitchFamily="34" charset="0"/>
                <a:ea typeface="Calibri" panose="020F0502020204030204" pitchFamily="34" charset="0"/>
                <a:cs typeface="Times New Roman" panose="02020603050405020304" pitchFamily="18" charset="0"/>
              </a:rPr>
              <a:t> </a:t>
            </a:r>
            <a:r>
              <a:rPr lang="en-US" sz="1400" i="1" dirty="0" smtClean="0">
                <a:latin typeface="Arial Narrow" panose="020B0606020202030204" pitchFamily="34" charset="0"/>
                <a:ea typeface="Calibri" panose="020F0502020204030204" pitchFamily="34" charset="0"/>
                <a:cs typeface="Times New Roman" panose="02020603050405020304" pitchFamily="18" charset="0"/>
              </a:rPr>
              <a:t>*</a:t>
            </a:r>
            <a:r>
              <a:rPr lang="en-CA" sz="1400" i="1" dirty="0" smtClean="0">
                <a:cs typeface="Times New Roman" panose="02020603050405020304" pitchFamily="18" charset="0"/>
              </a:rPr>
              <a:t>Proportions are sensitive to estimated Population growth and mortality trends within each sub-region</a:t>
            </a:r>
            <a:endParaRPr lang="en-CA" sz="1400" i="1" dirty="0" smtClean="0"/>
          </a:p>
        </p:txBody>
      </p:sp>
      <p:graphicFrame>
        <p:nvGraphicFramePr>
          <p:cNvPr id="9" name="Chart 8"/>
          <p:cNvGraphicFramePr>
            <a:graphicFrameLocks/>
          </p:cNvGraphicFramePr>
          <p:nvPr>
            <p:extLst>
              <p:ext uri="{D42A27DB-BD31-4B8C-83A1-F6EECF244321}">
                <p14:modId xmlns:p14="http://schemas.microsoft.com/office/powerpoint/2010/main" val="1838393873"/>
              </p:ext>
            </p:extLst>
          </p:nvPr>
        </p:nvGraphicFramePr>
        <p:xfrm>
          <a:off x="510560" y="1140903"/>
          <a:ext cx="7871440" cy="49654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9068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Residential Hospice Planning: </a:t>
            </a:r>
            <a:r>
              <a:rPr lang="en-US" dirty="0" smtClean="0"/>
              <a:t>Population-Based Bed Ratios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80794780"/>
              </p:ext>
            </p:extLst>
          </p:nvPr>
        </p:nvGraphicFramePr>
        <p:xfrm>
          <a:off x="411982" y="1501777"/>
          <a:ext cx="7823969" cy="3286699"/>
        </p:xfrm>
        <a:graphic>
          <a:graphicData uri="http://schemas.openxmlformats.org/drawingml/2006/table">
            <a:tbl>
              <a:tblPr/>
              <a:tblGrid>
                <a:gridCol w="1600049"/>
                <a:gridCol w="831653"/>
                <a:gridCol w="763674"/>
                <a:gridCol w="803868"/>
                <a:gridCol w="813917"/>
                <a:gridCol w="803868"/>
                <a:gridCol w="703385"/>
                <a:gridCol w="852687"/>
                <a:gridCol w="650868"/>
              </a:tblGrid>
              <a:tr h="238901">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8">
                  <a:txBody>
                    <a:bodyPr/>
                    <a:lstStyle/>
                    <a:p>
                      <a:pPr algn="ctr" fontAlgn="b"/>
                      <a:r>
                        <a:rPr lang="en-US" sz="1400" b="0" i="0" u="none" strike="noStrike" dirty="0">
                          <a:solidFill>
                            <a:srgbClr val="000000"/>
                          </a:solidFill>
                          <a:effectLst/>
                          <a:latin typeface="Calibri" panose="020F0502020204030204" pitchFamily="34" charset="0"/>
                        </a:rPr>
                        <a:t>Population-Based Benchmarked Bed Ratio Corridors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03489">
                <a:tc>
                  <a:txBody>
                    <a:bodyPr/>
                    <a:lstStyle/>
                    <a:p>
                      <a:pPr algn="l" fontAlgn="b"/>
                      <a:r>
                        <a:rPr lang="en-US" sz="1100" b="0" i="0" u="none" strike="noStrike" dirty="0">
                          <a:solidFill>
                            <a:srgbClr val="000000"/>
                          </a:solidFill>
                          <a:effectLst/>
                          <a:latin typeface="+mj-lt"/>
                        </a:rPr>
                        <a:t>Resident County</a:t>
                      </a:r>
                    </a:p>
                  </a:txBody>
                  <a:tcPr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mj-lt"/>
                        </a:rPr>
                        <a:t>Current South West LHIN RH Bed Resources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smtClean="0">
                          <a:solidFill>
                            <a:srgbClr val="000000"/>
                          </a:solidFill>
                          <a:effectLst/>
                          <a:latin typeface="+mj-lt"/>
                        </a:rPr>
                        <a:t>2016 </a:t>
                      </a:r>
                      <a:r>
                        <a:rPr lang="en-US" sz="1000" b="0" i="0" u="none" strike="noStrike" dirty="0">
                          <a:solidFill>
                            <a:srgbClr val="000000"/>
                          </a:solidFill>
                          <a:effectLst/>
                          <a:latin typeface="+mj-lt"/>
                        </a:rPr>
                        <a:t>Population Estimates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mj-lt"/>
                        </a:rPr>
                        <a:t>Current South West LHIN RH Beds per 100,000 Residents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mj-lt"/>
                        </a:rPr>
                        <a:t>Recommended Minimum RH Beds per 100,000 Residents      (EOL 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mj-lt"/>
                        </a:rPr>
                        <a:t>Recommended Maximum RH Beds per 100,000 Residents      (EOL Report)</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mj-lt"/>
                        </a:rPr>
                        <a:t>RH Bed Resources to meet Minimum Bed Capacity</a:t>
                      </a:r>
                    </a:p>
                  </a:txBody>
                  <a:tcPr marL="7620" marR="7620" marT="762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mj-lt"/>
                        </a:rPr>
                        <a:t>RH Bed Resources to meet Maximum Bed Capacity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mj-lt"/>
                        </a:rPr>
                        <a:t>Additional RH Beds required (Projected - Current)</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29344">
                <a:tc>
                  <a:txBody>
                    <a:bodyPr/>
                    <a:lstStyle/>
                    <a:p>
                      <a:pPr algn="l" fontAlgn="b"/>
                      <a:r>
                        <a:rPr lang="en-US" sz="1200" b="0" i="0" u="none" strike="noStrike" dirty="0">
                          <a:solidFill>
                            <a:srgbClr val="000000"/>
                          </a:solidFill>
                          <a:effectLst/>
                          <a:latin typeface="+mj-lt"/>
                        </a:rPr>
                        <a:t>Grey</a:t>
                      </a:r>
                    </a:p>
                  </a:txBody>
                  <a:tcPr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mj-lt"/>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j-lt"/>
                        </a:rPr>
                        <a:t>93,830</a:t>
                      </a:r>
                    </a:p>
                  </a:txBody>
                  <a:tcPr marL="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8.5</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6.8</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5</a:t>
                      </a:r>
                    </a:p>
                  </a:txBody>
                  <a:tcPr marL="7620" marR="7620" marT="7620"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0</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344">
                <a:tc>
                  <a:txBody>
                    <a:bodyPr/>
                    <a:lstStyle/>
                    <a:p>
                      <a:pPr algn="l" fontAlgn="b"/>
                      <a:r>
                        <a:rPr lang="en-US" sz="1200" b="0" i="0" u="none" strike="noStrike">
                          <a:solidFill>
                            <a:srgbClr val="000000"/>
                          </a:solidFill>
                          <a:effectLst/>
                          <a:latin typeface="+mj-lt"/>
                        </a:rPr>
                        <a:t>Bruce</a:t>
                      </a:r>
                    </a:p>
                  </a:txBody>
                  <a:tcPr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mj-lt"/>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j-lt"/>
                        </a:rPr>
                        <a:t>68,147</a:t>
                      </a:r>
                    </a:p>
                  </a:txBody>
                  <a:tcPr marL="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0.0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6.8</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4</a:t>
                      </a:r>
                    </a:p>
                  </a:txBody>
                  <a:tcPr marL="7620" marR="7620" marT="7620"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mj-lt"/>
                        </a:rPr>
                        <a:t>5</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344">
                <a:tc>
                  <a:txBody>
                    <a:bodyPr/>
                    <a:lstStyle/>
                    <a:p>
                      <a:pPr algn="l" fontAlgn="b"/>
                      <a:r>
                        <a:rPr lang="en-US" sz="1200" b="0" i="0" u="none" strike="noStrike">
                          <a:solidFill>
                            <a:srgbClr val="000000"/>
                          </a:solidFill>
                          <a:effectLst/>
                          <a:latin typeface="+mj-lt"/>
                        </a:rPr>
                        <a:t>Huron </a:t>
                      </a:r>
                    </a:p>
                  </a:txBody>
                  <a:tcPr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mj-lt"/>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j-lt"/>
                        </a:rPr>
                        <a:t>59,297</a:t>
                      </a:r>
                    </a:p>
                  </a:txBody>
                  <a:tcPr marL="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0.0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6.8</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3</a:t>
                      </a:r>
                    </a:p>
                  </a:txBody>
                  <a:tcPr marL="7620" marR="7620" marT="7620"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mj-lt"/>
                        </a:rPr>
                        <a:t>4</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344">
                <a:tc>
                  <a:txBody>
                    <a:bodyPr/>
                    <a:lstStyle/>
                    <a:p>
                      <a:pPr algn="l" fontAlgn="b"/>
                      <a:r>
                        <a:rPr lang="en-US" sz="1200" b="0" i="0" u="none" strike="noStrike">
                          <a:solidFill>
                            <a:srgbClr val="000000"/>
                          </a:solidFill>
                          <a:effectLst/>
                          <a:latin typeface="+mj-lt"/>
                        </a:rPr>
                        <a:t>Perth</a:t>
                      </a:r>
                    </a:p>
                  </a:txBody>
                  <a:tcPr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mj-lt"/>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j-lt"/>
                        </a:rPr>
                        <a:t>76,796</a:t>
                      </a:r>
                    </a:p>
                  </a:txBody>
                  <a:tcPr marL="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0.0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6.8</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4</a:t>
                      </a:r>
                    </a:p>
                  </a:txBody>
                  <a:tcPr marL="7620" marR="7620" marT="7620"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mj-lt"/>
                        </a:rPr>
                        <a:t>5</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344">
                <a:tc>
                  <a:txBody>
                    <a:bodyPr/>
                    <a:lstStyle/>
                    <a:p>
                      <a:pPr algn="l" fontAlgn="b"/>
                      <a:r>
                        <a:rPr lang="en-US" sz="1200" b="0" i="0" u="none" strike="noStrike">
                          <a:solidFill>
                            <a:srgbClr val="000000"/>
                          </a:solidFill>
                          <a:effectLst/>
                          <a:latin typeface="+mj-lt"/>
                        </a:rPr>
                        <a:t>Oxford Norfolk</a:t>
                      </a:r>
                    </a:p>
                  </a:txBody>
                  <a:tcPr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mj-lt"/>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j-lt"/>
                        </a:rPr>
                        <a:t>123,671</a:t>
                      </a:r>
                    </a:p>
                  </a:txBody>
                  <a:tcPr marL="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8.1</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6.8</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6</a:t>
                      </a:r>
                    </a:p>
                  </a:txBody>
                  <a:tcPr marL="7620" marR="7620" marT="7620"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mj-lt"/>
                        </a:rPr>
                        <a:t>0</a:t>
                      </a:r>
                      <a:endParaRPr lang="en-US" sz="1200" b="1" i="0" u="none" strike="noStrike" dirty="0">
                        <a:solidFill>
                          <a:srgbClr val="000000"/>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344">
                <a:tc>
                  <a:txBody>
                    <a:bodyPr/>
                    <a:lstStyle/>
                    <a:p>
                      <a:pPr algn="l" fontAlgn="b"/>
                      <a:r>
                        <a:rPr lang="en-US" sz="1200" b="0" i="0" u="none" strike="noStrike">
                          <a:solidFill>
                            <a:srgbClr val="000000"/>
                          </a:solidFill>
                          <a:effectLst/>
                          <a:latin typeface="+mj-lt"/>
                        </a:rPr>
                        <a:t>Middlesex</a:t>
                      </a:r>
                    </a:p>
                  </a:txBody>
                  <a:tcPr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mj-lt"/>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j-lt"/>
                        </a:rPr>
                        <a:t>455,526</a:t>
                      </a:r>
                    </a:p>
                  </a:txBody>
                  <a:tcPr marL="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2.2</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6.8</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24</a:t>
                      </a:r>
                    </a:p>
                  </a:txBody>
                  <a:tcPr marL="7620" marR="7620" marT="7620"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mj-lt"/>
                        </a:rPr>
                        <a:t>31</a:t>
                      </a:r>
                      <a:endParaRPr lang="en-US" sz="1200" b="0" i="0" u="none" strike="noStrike" dirty="0">
                        <a:solidFill>
                          <a:srgbClr val="000000"/>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mj-lt"/>
                        </a:rPr>
                        <a:t>14-21</a:t>
                      </a:r>
                      <a:endParaRPr lang="en-US" sz="1200" b="1" i="0" u="none" strike="noStrike" dirty="0">
                        <a:solidFill>
                          <a:srgbClr val="000000"/>
                        </a:solidFill>
                        <a:effectLst/>
                        <a:latin typeface="+mj-lt"/>
                      </a:endParaRP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344">
                <a:tc>
                  <a:txBody>
                    <a:bodyPr/>
                    <a:lstStyle/>
                    <a:p>
                      <a:pPr algn="l" fontAlgn="b"/>
                      <a:r>
                        <a:rPr lang="en-US" sz="1200" b="0" i="0" u="none" strike="noStrike" dirty="0">
                          <a:solidFill>
                            <a:srgbClr val="000000"/>
                          </a:solidFill>
                          <a:effectLst/>
                          <a:latin typeface="+mj-lt"/>
                        </a:rPr>
                        <a:t>Elgin</a:t>
                      </a:r>
                    </a:p>
                  </a:txBody>
                  <a:tcPr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mj-lt"/>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j-lt"/>
                        </a:rPr>
                        <a:t>88,978</a:t>
                      </a:r>
                    </a:p>
                  </a:txBody>
                  <a:tcPr marL="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0.0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6.8</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5</a:t>
                      </a:r>
                    </a:p>
                  </a:txBody>
                  <a:tcPr marL="7620" marR="7620" marT="7620"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mj-lt"/>
                        </a:rPr>
                        <a:t>6</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01">
                <a:tc>
                  <a:txBody>
                    <a:bodyPr/>
                    <a:lstStyle/>
                    <a:p>
                      <a:pPr algn="l" fontAlgn="b"/>
                      <a:r>
                        <a:rPr lang="en-US" sz="1200" b="0" i="0" u="none" strike="noStrike">
                          <a:solidFill>
                            <a:srgbClr val="000000"/>
                          </a:solidFill>
                          <a:effectLst/>
                          <a:latin typeface="+mj-lt"/>
                        </a:rPr>
                        <a:t>South West LHIN Total</a:t>
                      </a:r>
                    </a:p>
                  </a:txBody>
                  <a:tcPr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smtClean="0">
                          <a:solidFill>
                            <a:srgbClr val="000000"/>
                          </a:solidFill>
                          <a:effectLst/>
                          <a:latin typeface="+mj-lt"/>
                        </a:rPr>
                        <a:t>28</a:t>
                      </a:r>
                      <a:endParaRPr lang="en-US" sz="1200" b="0" i="0" u="none" strike="noStrike" dirty="0">
                        <a:solidFill>
                          <a:srgbClr val="000000"/>
                        </a:solidFill>
                        <a:effectLst/>
                        <a:latin typeface="+mj-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kern="1200" baseline="0" dirty="0" smtClean="0">
                          <a:solidFill>
                            <a:srgbClr val="000000"/>
                          </a:solidFill>
                          <a:effectLst/>
                          <a:latin typeface="+mj-lt"/>
                          <a:ea typeface="+mn-ea"/>
                          <a:cs typeface="+mn-cs"/>
                        </a:rPr>
                        <a:t>      </a:t>
                      </a:r>
                      <a:r>
                        <a:rPr lang="en-US" sz="1200" b="0" i="0" u="none" strike="noStrike" kern="1200" dirty="0" smtClean="0">
                          <a:solidFill>
                            <a:srgbClr val="000000"/>
                          </a:solidFill>
                          <a:effectLst/>
                          <a:latin typeface="+mj-lt"/>
                          <a:ea typeface="+mn-ea"/>
                          <a:cs typeface="+mn-cs"/>
                        </a:rPr>
                        <a:t>981,045</a:t>
                      </a:r>
                      <a:endParaRPr lang="en-US" sz="1200" b="0" i="0" u="none" strike="noStrike" kern="1200" dirty="0">
                        <a:solidFill>
                          <a:srgbClr val="000000"/>
                        </a:solidFill>
                        <a:effectLst/>
                        <a:latin typeface="+mj-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2.9</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6.8</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50</a:t>
                      </a:r>
                    </a:p>
                  </a:txBody>
                  <a:tcPr marL="7620" marR="7620" marT="762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mj-lt"/>
                        </a:rPr>
                        <a:t>67</a:t>
                      </a:r>
                      <a:endParaRPr lang="en-US" sz="1200" b="0" i="0" u="none" strike="noStrike" dirty="0">
                        <a:solidFill>
                          <a:srgbClr val="000000"/>
                        </a:solidFill>
                        <a:effectLst/>
                        <a:latin typeface="+mj-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mj-lt"/>
                        </a:rPr>
                        <a:t>22-39</a:t>
                      </a:r>
                      <a:endParaRPr lang="en-US" sz="1200" b="1" i="0" u="none" strike="noStrike" dirty="0">
                        <a:solidFill>
                          <a:srgbClr val="000000"/>
                        </a:solidFill>
                        <a:effectLst/>
                        <a:latin typeface="+mj-lt"/>
                      </a:endParaRP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5728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0556" y="630918"/>
            <a:ext cx="8447314" cy="914400"/>
          </a:xfrm>
        </p:spPr>
        <p:txBody>
          <a:bodyPr/>
          <a:lstStyle/>
          <a:p>
            <a:r>
              <a:rPr lang="en-US" sz="2800" dirty="0" smtClean="0"/>
              <a:t>Residential Hospice Planning: 12% Benchmark for RH</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569833143"/>
              </p:ext>
            </p:extLst>
          </p:nvPr>
        </p:nvGraphicFramePr>
        <p:xfrm>
          <a:off x="773244" y="1545318"/>
          <a:ext cx="7567163" cy="3262925"/>
        </p:xfrm>
        <a:graphic>
          <a:graphicData uri="http://schemas.openxmlformats.org/drawingml/2006/table">
            <a:tbl>
              <a:tblPr/>
              <a:tblGrid>
                <a:gridCol w="1468487"/>
                <a:gridCol w="722805"/>
                <a:gridCol w="646718"/>
                <a:gridCol w="689713"/>
                <a:gridCol w="791340"/>
                <a:gridCol w="597352"/>
                <a:gridCol w="796469"/>
                <a:gridCol w="597352"/>
                <a:gridCol w="597352"/>
                <a:gridCol w="659575"/>
              </a:tblGrid>
              <a:tr h="126608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j-lt"/>
                        </a:rPr>
                        <a:t> </a:t>
                      </a:r>
                      <a:r>
                        <a:rPr lang="en-US" sz="1200" b="0" i="0" u="none" strike="noStrike" dirty="0" smtClean="0">
                          <a:solidFill>
                            <a:srgbClr val="000000"/>
                          </a:solidFill>
                          <a:effectLst/>
                          <a:latin typeface="+mj-lt"/>
                        </a:rPr>
                        <a:t>Resident County</a:t>
                      </a:r>
                    </a:p>
                    <a:p>
                      <a:pPr algn="l" fontAlgn="b"/>
                      <a:endParaRPr lang="en-US" sz="900" b="0" i="0" u="none" strike="noStrike" dirty="0">
                        <a:solidFill>
                          <a:srgbClr val="000000"/>
                        </a:solidFill>
                        <a:effectLst/>
                        <a:latin typeface="+mj-lt"/>
                      </a:endParaRPr>
                    </a:p>
                  </a:txBody>
                  <a:tcPr marL="71879" marR="5990" marT="59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mj-lt"/>
                        </a:rPr>
                        <a:t>Current South West LHIN RH Bed Resources</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mj-lt"/>
                        </a:rPr>
                        <a:t>Current South West LHIN RH Beds per 100,000 Residents</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smtClean="0">
                          <a:solidFill>
                            <a:srgbClr val="000000"/>
                          </a:solidFill>
                          <a:effectLst/>
                          <a:latin typeface="+mj-lt"/>
                        </a:rPr>
                        <a:t>2016/17</a:t>
                      </a:r>
                      <a:r>
                        <a:rPr lang="en-US" sz="1000" b="0" i="0" u="none" strike="noStrike" baseline="0" dirty="0" smtClean="0">
                          <a:solidFill>
                            <a:srgbClr val="000000"/>
                          </a:solidFill>
                          <a:effectLst/>
                          <a:latin typeface="+mj-lt"/>
                        </a:rPr>
                        <a:t> Deaths in RH</a:t>
                      </a:r>
                      <a:endParaRPr lang="en-US" sz="10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mj-lt"/>
                        </a:rPr>
                        <a:t>Projected </a:t>
                      </a:r>
                      <a:r>
                        <a:rPr lang="en-US" sz="1000" b="0" i="0" u="none" strike="noStrike" dirty="0" smtClean="0">
                          <a:solidFill>
                            <a:srgbClr val="000000"/>
                          </a:solidFill>
                          <a:effectLst/>
                          <a:latin typeface="+mj-lt"/>
                        </a:rPr>
                        <a:t>2016 </a:t>
                      </a:r>
                      <a:r>
                        <a:rPr lang="en-US" sz="1000" b="0" i="0" u="none" strike="noStrike" dirty="0">
                          <a:solidFill>
                            <a:srgbClr val="000000"/>
                          </a:solidFill>
                          <a:effectLst/>
                          <a:latin typeface="+mj-lt"/>
                        </a:rPr>
                        <a:t>Deaths</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mj-lt"/>
                        </a:rPr>
                        <a:t>Projected Supported Deaths in RH to meet 12% Benchmark</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mj-lt"/>
                        </a:rPr>
                        <a:t>Additional Deaths </a:t>
                      </a:r>
                      <a:r>
                        <a:rPr lang="en-US" sz="1000" b="0" i="0" u="none" strike="noStrike" dirty="0" smtClean="0">
                          <a:solidFill>
                            <a:srgbClr val="000000"/>
                          </a:solidFill>
                          <a:effectLst/>
                          <a:latin typeface="+mj-lt"/>
                        </a:rPr>
                        <a:t>Required </a:t>
                      </a:r>
                      <a:r>
                        <a:rPr lang="en-US" sz="1000" b="0" i="0" u="none" strike="noStrike" dirty="0">
                          <a:solidFill>
                            <a:srgbClr val="000000"/>
                          </a:solidFill>
                          <a:effectLst/>
                          <a:latin typeface="+mj-lt"/>
                        </a:rPr>
                        <a:t>in RH to meet 12% </a:t>
                      </a:r>
                      <a:r>
                        <a:rPr lang="en-US" sz="1000" b="0" i="0" u="none" strike="noStrike" dirty="0" smtClean="0">
                          <a:solidFill>
                            <a:srgbClr val="000000"/>
                          </a:solidFill>
                          <a:effectLst/>
                          <a:latin typeface="+mj-lt"/>
                        </a:rPr>
                        <a:t>Benchmark</a:t>
                      </a:r>
                      <a:endParaRPr lang="en-US" sz="10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mj-lt"/>
                        </a:rPr>
                        <a:t>RH Bed Resources </a:t>
                      </a:r>
                      <a:r>
                        <a:rPr lang="en-US" sz="1000" b="0" i="0" u="none" strike="noStrike" dirty="0" smtClean="0">
                          <a:solidFill>
                            <a:srgbClr val="000000"/>
                          </a:solidFill>
                          <a:effectLst/>
                          <a:latin typeface="+mj-lt"/>
                        </a:rPr>
                        <a:t>Benchmark</a:t>
                      </a:r>
                    </a:p>
                    <a:p>
                      <a:pPr algn="ctr" fontAlgn="ctr"/>
                      <a:r>
                        <a:rPr lang="en-US" sz="1000" b="0" i="0" u="none" strike="noStrike" dirty="0" smtClean="0">
                          <a:solidFill>
                            <a:srgbClr val="000000"/>
                          </a:solidFill>
                          <a:effectLst/>
                          <a:latin typeface="+mj-lt"/>
                        </a:rPr>
                        <a:t>(Based </a:t>
                      </a:r>
                      <a:r>
                        <a:rPr lang="en-US" sz="1000" b="0" i="0" u="none" strike="noStrike" dirty="0">
                          <a:solidFill>
                            <a:srgbClr val="000000"/>
                          </a:solidFill>
                          <a:effectLst/>
                          <a:latin typeface="+mj-lt"/>
                        </a:rPr>
                        <a:t>on 3wk LOS)</a:t>
                      </a:r>
                    </a:p>
                  </a:txBody>
                  <a:tcPr marL="5990" marR="5990" marT="599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mj-lt"/>
                        </a:rPr>
                        <a:t>RH Bed Resources to meet </a:t>
                      </a:r>
                      <a:r>
                        <a:rPr lang="en-US" sz="1000" b="0" i="0" u="none" strike="noStrike" dirty="0" smtClean="0">
                          <a:solidFill>
                            <a:srgbClr val="000000"/>
                          </a:solidFill>
                          <a:effectLst/>
                          <a:latin typeface="+mj-lt"/>
                        </a:rPr>
                        <a:t>Benchmark</a:t>
                      </a:r>
                    </a:p>
                    <a:p>
                      <a:pPr algn="ctr" fontAlgn="ctr"/>
                      <a:r>
                        <a:rPr lang="en-US" sz="1000" b="0" i="0" u="none" strike="noStrike" dirty="0" smtClean="0">
                          <a:solidFill>
                            <a:srgbClr val="000000"/>
                          </a:solidFill>
                          <a:effectLst/>
                          <a:latin typeface="+mj-lt"/>
                        </a:rPr>
                        <a:t>(Based </a:t>
                      </a:r>
                      <a:r>
                        <a:rPr lang="en-US" sz="1000" b="0" i="0" u="none" strike="noStrike" dirty="0">
                          <a:solidFill>
                            <a:srgbClr val="000000"/>
                          </a:solidFill>
                          <a:effectLst/>
                          <a:latin typeface="+mj-lt"/>
                        </a:rPr>
                        <a:t>on 4wk LOS)</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mj-lt"/>
                        </a:rPr>
                        <a:t>Additional RH Beds </a:t>
                      </a:r>
                      <a:r>
                        <a:rPr lang="en-US" sz="1000" b="0" i="0" u="none" strike="noStrike" dirty="0" smtClean="0">
                          <a:solidFill>
                            <a:srgbClr val="000000"/>
                          </a:solidFill>
                          <a:effectLst/>
                          <a:latin typeface="+mj-lt"/>
                        </a:rPr>
                        <a:t>required</a:t>
                      </a:r>
                      <a:endParaRPr lang="en-US" sz="10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38134">
                <a:tc>
                  <a:txBody>
                    <a:bodyPr/>
                    <a:lstStyle/>
                    <a:p>
                      <a:pPr algn="l" fontAlgn="b"/>
                      <a:r>
                        <a:rPr lang="en-US" sz="1200" b="0" i="0" u="none" strike="noStrike" dirty="0">
                          <a:solidFill>
                            <a:srgbClr val="000000"/>
                          </a:solidFill>
                          <a:effectLst/>
                          <a:latin typeface="+mj-lt"/>
                        </a:rPr>
                        <a:t>Grey</a:t>
                      </a:r>
                    </a:p>
                  </a:txBody>
                  <a:tcPr marL="71879" marR="5990" marT="59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smtClean="0">
                          <a:solidFill>
                            <a:srgbClr val="000000"/>
                          </a:solidFill>
                          <a:effectLst/>
                          <a:latin typeface="+mj-lt"/>
                        </a:rPr>
                        <a:t>8</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8.5</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mj-lt"/>
                          <a:ea typeface="+mn-ea"/>
                          <a:cs typeface="+mn-cs"/>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1,086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130</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54</a:t>
                      </a: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8</a:t>
                      </a:r>
                    </a:p>
                  </a:txBody>
                  <a:tcPr marL="5990" marR="5990" marT="599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10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0</a:t>
                      </a: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34">
                <a:tc>
                  <a:txBody>
                    <a:bodyPr/>
                    <a:lstStyle/>
                    <a:p>
                      <a:pPr algn="l" fontAlgn="b"/>
                      <a:r>
                        <a:rPr lang="en-US" sz="1200" b="0" i="0" u="none" strike="noStrike" dirty="0">
                          <a:solidFill>
                            <a:srgbClr val="000000"/>
                          </a:solidFill>
                          <a:effectLst/>
                          <a:latin typeface="+mj-lt"/>
                        </a:rPr>
                        <a:t>Bruce</a:t>
                      </a:r>
                    </a:p>
                  </a:txBody>
                  <a:tcPr marL="71879" marR="5990" marT="59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mj-lt"/>
                        </a:rPr>
                        <a:t>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0.0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mj-lt"/>
                          <a:ea typeface="+mn-ea"/>
                          <a:cs typeface="+mn-cs"/>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659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79</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53</a:t>
                      </a: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5</a:t>
                      </a:r>
                    </a:p>
                  </a:txBody>
                  <a:tcPr marL="5990" marR="5990" marT="599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7</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mj-lt"/>
                        </a:rPr>
                        <a:t>5</a:t>
                      </a: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34">
                <a:tc>
                  <a:txBody>
                    <a:bodyPr/>
                    <a:lstStyle/>
                    <a:p>
                      <a:pPr algn="l" fontAlgn="b"/>
                      <a:r>
                        <a:rPr lang="en-US" sz="1200" b="0" i="0" u="none" strike="noStrike" dirty="0">
                          <a:solidFill>
                            <a:srgbClr val="000000"/>
                          </a:solidFill>
                          <a:effectLst/>
                          <a:latin typeface="+mj-lt"/>
                        </a:rPr>
                        <a:t>Huron </a:t>
                      </a:r>
                    </a:p>
                  </a:txBody>
                  <a:tcPr marL="71879" marR="5990" marT="59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mj-lt"/>
                        </a:rPr>
                        <a:t>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0.0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smtClean="0">
                          <a:latin typeface="+mj-lt"/>
                        </a:rPr>
                        <a:t>2-8</a:t>
                      </a:r>
                      <a:endParaRPr lang="en-US" sz="1200" dirty="0">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603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72</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65</a:t>
                      </a: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4</a:t>
                      </a:r>
                    </a:p>
                  </a:txBody>
                  <a:tcPr marL="5990" marR="5990" marT="599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6</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mj-lt"/>
                        </a:rPr>
                        <a:t>4</a:t>
                      </a: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34">
                <a:tc>
                  <a:txBody>
                    <a:bodyPr/>
                    <a:lstStyle/>
                    <a:p>
                      <a:pPr algn="l" fontAlgn="b"/>
                      <a:r>
                        <a:rPr lang="en-US" sz="1200" b="0" i="0" u="none" strike="noStrike" dirty="0">
                          <a:solidFill>
                            <a:srgbClr val="000000"/>
                          </a:solidFill>
                          <a:effectLst/>
                          <a:latin typeface="+mj-lt"/>
                        </a:rPr>
                        <a:t>Perth</a:t>
                      </a:r>
                    </a:p>
                  </a:txBody>
                  <a:tcPr marL="71879" marR="5990" marT="59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mj-lt"/>
                        </a:rPr>
                        <a:t>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0.0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smtClean="0">
                          <a:latin typeface="+mj-lt"/>
                        </a:rPr>
                        <a:t>14</a:t>
                      </a:r>
                      <a:endParaRPr lang="en-US" sz="1200" dirty="0">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738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89</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70</a:t>
                      </a: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5</a:t>
                      </a:r>
                    </a:p>
                  </a:txBody>
                  <a:tcPr marL="5990" marR="5990" marT="599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7</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mj-lt"/>
                        </a:rPr>
                        <a:t>6</a:t>
                      </a: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34">
                <a:tc>
                  <a:txBody>
                    <a:bodyPr/>
                    <a:lstStyle/>
                    <a:p>
                      <a:pPr algn="l" fontAlgn="b"/>
                      <a:r>
                        <a:rPr lang="en-US" sz="1200" b="0" i="0" u="none" strike="noStrike" dirty="0">
                          <a:solidFill>
                            <a:srgbClr val="000000"/>
                          </a:solidFill>
                          <a:effectLst/>
                          <a:latin typeface="+mj-lt"/>
                        </a:rPr>
                        <a:t>Oxford Norfolk</a:t>
                      </a:r>
                    </a:p>
                  </a:txBody>
                  <a:tcPr marL="71879" marR="5990" marT="59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mj-lt"/>
                        </a:rPr>
                        <a:t>10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8.1</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smtClean="0">
                          <a:latin typeface="+mj-lt"/>
                        </a:rPr>
                        <a:t>137</a:t>
                      </a:r>
                      <a:endParaRPr lang="en-US" sz="1200" dirty="0">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1,084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130</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0</a:t>
                      </a: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8</a:t>
                      </a:r>
                    </a:p>
                  </a:txBody>
                  <a:tcPr marL="5990" marR="5990" marT="599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10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mj-lt"/>
                        </a:rPr>
                        <a:t>0</a:t>
                      </a:r>
                      <a:endParaRPr lang="en-US" sz="1200" b="1"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34">
                <a:tc>
                  <a:txBody>
                    <a:bodyPr/>
                    <a:lstStyle/>
                    <a:p>
                      <a:pPr algn="l" fontAlgn="b"/>
                      <a:r>
                        <a:rPr lang="en-US" sz="1200" b="0" i="0" u="none" strike="noStrike" dirty="0">
                          <a:solidFill>
                            <a:srgbClr val="000000"/>
                          </a:solidFill>
                          <a:effectLst/>
                          <a:latin typeface="+mj-lt"/>
                        </a:rPr>
                        <a:t>Middlesex</a:t>
                      </a:r>
                    </a:p>
                  </a:txBody>
                  <a:tcPr marL="71879" marR="5990" marT="59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mj-lt"/>
                        </a:rPr>
                        <a:t>10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2.2</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smtClean="0">
                          <a:latin typeface="+mj-lt"/>
                        </a:rPr>
                        <a:t>144-147</a:t>
                      </a:r>
                      <a:endParaRPr lang="en-US" sz="1200" dirty="0">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3,626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435</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326</a:t>
                      </a: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mj-lt"/>
                        </a:rPr>
                        <a:t>26</a:t>
                      </a:r>
                      <a:endParaRPr lang="en-US" sz="1200" b="0" i="0" u="none" strike="noStrike" dirty="0">
                        <a:solidFill>
                          <a:srgbClr val="000000"/>
                        </a:solidFill>
                        <a:effectLst/>
                        <a:latin typeface="+mj-lt"/>
                      </a:endParaRPr>
                    </a:p>
                  </a:txBody>
                  <a:tcPr marL="5990" marR="5990" marT="599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mj-lt"/>
                        </a:rPr>
                        <a:t>34</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mj-lt"/>
                        </a:rPr>
                        <a:t>16-24</a:t>
                      </a:r>
                      <a:endParaRPr lang="en-US" sz="1200" b="1"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34">
                <a:tc>
                  <a:txBody>
                    <a:bodyPr/>
                    <a:lstStyle/>
                    <a:p>
                      <a:pPr algn="l" fontAlgn="b"/>
                      <a:r>
                        <a:rPr lang="en-US" sz="1200" b="0" i="0" u="none" strike="noStrike" dirty="0">
                          <a:solidFill>
                            <a:srgbClr val="000000"/>
                          </a:solidFill>
                          <a:effectLst/>
                          <a:latin typeface="+mj-lt"/>
                        </a:rPr>
                        <a:t>Elgin</a:t>
                      </a:r>
                    </a:p>
                  </a:txBody>
                  <a:tcPr marL="71879" marR="5990" marT="59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mj-lt"/>
                        </a:rPr>
                        <a:t>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0.0</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smtClean="0">
                          <a:latin typeface="+mj-lt"/>
                        </a:rPr>
                        <a:t>10-13</a:t>
                      </a:r>
                      <a:endParaRPr lang="en-US" sz="1200" dirty="0">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832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100</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92</a:t>
                      </a: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6</a:t>
                      </a:r>
                    </a:p>
                  </a:txBody>
                  <a:tcPr marL="5990" marR="5990" marT="599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8</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mj-lt"/>
                        </a:rPr>
                        <a:t>7</a:t>
                      </a: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898">
                <a:tc>
                  <a:txBody>
                    <a:bodyPr/>
                    <a:lstStyle/>
                    <a:p>
                      <a:pPr algn="l" fontAlgn="b"/>
                      <a:r>
                        <a:rPr lang="en-US" sz="1200" b="0" i="0" u="none" strike="noStrike" dirty="0">
                          <a:solidFill>
                            <a:srgbClr val="000000"/>
                          </a:solidFill>
                          <a:effectLst/>
                          <a:latin typeface="+mj-lt"/>
                        </a:rPr>
                        <a:t>South West LHIN Total</a:t>
                      </a:r>
                    </a:p>
                  </a:txBody>
                  <a:tcPr marL="71879" marR="5990" marT="59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smtClean="0">
                          <a:solidFill>
                            <a:srgbClr val="000000"/>
                          </a:solidFill>
                          <a:effectLst/>
                          <a:latin typeface="+mj-lt"/>
                        </a:rPr>
                        <a:t>28</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2.9</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416</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8,418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j-lt"/>
                        </a:rPr>
                        <a:t>1,010</a:t>
                      </a:r>
                      <a:endParaRPr lang="en-US" sz="1200" b="0"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631</a:t>
                      </a: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59</a:t>
                      </a:r>
                    </a:p>
                  </a:txBody>
                  <a:tcPr marL="5990" marR="5990" marT="599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78</a:t>
                      </a:r>
                    </a:p>
                  </a:txBody>
                  <a:tcPr marL="5990" marR="5990" marT="5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mj-lt"/>
                        </a:rPr>
                        <a:t>31-50</a:t>
                      </a:r>
                      <a:endParaRPr lang="en-US" sz="1200" b="1" i="0" u="none" strike="noStrike" dirty="0">
                        <a:solidFill>
                          <a:srgbClr val="000000"/>
                        </a:solidFill>
                        <a:effectLst/>
                        <a:latin typeface="+mj-lt"/>
                      </a:endParaRPr>
                    </a:p>
                  </a:txBody>
                  <a:tcPr marL="5990" marR="5990" marT="599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r>
            </a:tbl>
          </a:graphicData>
        </a:graphic>
      </p:graphicFrame>
      <p:sp>
        <p:nvSpPr>
          <p:cNvPr id="6" name="Content Placeholder 2"/>
          <p:cNvSpPr>
            <a:spLocks noGrp="1"/>
          </p:cNvSpPr>
          <p:nvPr>
            <p:ph idx="1"/>
          </p:nvPr>
        </p:nvSpPr>
        <p:spPr>
          <a:xfrm>
            <a:off x="121308" y="5054221"/>
            <a:ext cx="8871034" cy="994241"/>
          </a:xfrm>
        </p:spPr>
        <p:txBody>
          <a:bodyPr/>
          <a:lstStyle/>
          <a:p>
            <a:r>
              <a:rPr lang="en-US" dirty="0"/>
              <a:t>To achieve the Provincial Benchmark supporting 12% of population deaths in Residential Hospice would </a:t>
            </a:r>
            <a:r>
              <a:rPr lang="en-US" b="1" dirty="0">
                <a:solidFill>
                  <a:srgbClr val="00B9E4"/>
                </a:solidFill>
              </a:rPr>
              <a:t>require a total of </a:t>
            </a:r>
            <a:r>
              <a:rPr lang="en-US" b="1" dirty="0" smtClean="0">
                <a:solidFill>
                  <a:srgbClr val="00B9E4"/>
                </a:solidFill>
              </a:rPr>
              <a:t>59-78* </a:t>
            </a:r>
            <a:r>
              <a:rPr lang="en-US" b="1" dirty="0">
                <a:solidFill>
                  <a:srgbClr val="00B9E4"/>
                </a:solidFill>
              </a:rPr>
              <a:t>beds in the South West LHIN</a:t>
            </a:r>
            <a:r>
              <a:rPr lang="en-US" dirty="0"/>
              <a:t>, or </a:t>
            </a:r>
            <a:r>
              <a:rPr lang="en-US" b="1" dirty="0" smtClean="0">
                <a:solidFill>
                  <a:schemeClr val="tx2"/>
                </a:solidFill>
              </a:rPr>
              <a:t>31 to 50 </a:t>
            </a:r>
            <a:r>
              <a:rPr lang="en-US" b="1" dirty="0">
                <a:solidFill>
                  <a:schemeClr val="tx2"/>
                </a:solidFill>
              </a:rPr>
              <a:t>additional beds </a:t>
            </a:r>
            <a:r>
              <a:rPr lang="en-US" dirty="0"/>
              <a:t>from those operating as of December 1, </a:t>
            </a:r>
            <a:r>
              <a:rPr lang="en-US" dirty="0" smtClean="0"/>
              <a:t>2017</a:t>
            </a:r>
            <a:r>
              <a:rPr lang="en-US" dirty="0"/>
              <a:t>.</a:t>
            </a:r>
          </a:p>
        </p:txBody>
      </p:sp>
      <p:sp>
        <p:nvSpPr>
          <p:cNvPr id="7" name="TextBox 6"/>
          <p:cNvSpPr txBox="1"/>
          <p:nvPr/>
        </p:nvSpPr>
        <p:spPr>
          <a:xfrm>
            <a:off x="578840" y="6165908"/>
            <a:ext cx="5873211" cy="523220"/>
          </a:xfrm>
          <a:prstGeom prst="rect">
            <a:avLst/>
          </a:prstGeom>
          <a:noFill/>
        </p:spPr>
        <p:txBody>
          <a:bodyPr wrap="none" rtlCol="0">
            <a:spAutoFit/>
          </a:bodyPr>
          <a:lstStyle/>
          <a:p>
            <a:r>
              <a:rPr lang="en-US" sz="1400" dirty="0">
                <a:latin typeface="+mj-lt"/>
              </a:rPr>
              <a:t>*</a:t>
            </a:r>
            <a:r>
              <a:rPr lang="en-US" sz="1400" i="1" dirty="0">
                <a:latin typeface="+mj-lt"/>
              </a:rPr>
              <a:t>Projections assume 100% bed occupancy, a 3 week (minimum) to 4 week (maximum) </a:t>
            </a:r>
            <a:endParaRPr lang="en-US" sz="1400" i="1" dirty="0" smtClean="0">
              <a:latin typeface="+mj-lt"/>
            </a:endParaRPr>
          </a:p>
          <a:p>
            <a:r>
              <a:rPr lang="en-US" sz="1400" i="1" dirty="0" smtClean="0">
                <a:latin typeface="+mj-lt"/>
              </a:rPr>
              <a:t>average </a:t>
            </a:r>
            <a:r>
              <a:rPr lang="en-US" sz="1400" i="1" dirty="0">
                <a:latin typeface="+mj-lt"/>
              </a:rPr>
              <a:t>length of stay, and zero population growth</a:t>
            </a:r>
            <a:r>
              <a:rPr lang="en-US" sz="1400" i="1" dirty="0" smtClean="0">
                <a:latin typeface="+mj-lt"/>
              </a:rPr>
              <a:t>.</a:t>
            </a:r>
            <a:endParaRPr lang="en-US" sz="1400" i="1" dirty="0">
              <a:latin typeface="+mj-lt"/>
            </a:endParaRPr>
          </a:p>
        </p:txBody>
      </p:sp>
    </p:spTree>
    <p:extLst>
      <p:ext uri="{BB962C8B-B14F-4D97-AF65-F5344CB8AC3E}">
        <p14:creationId xmlns:p14="http://schemas.microsoft.com/office/powerpoint/2010/main" val="2813912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0556" y="656318"/>
            <a:ext cx="8644467" cy="914400"/>
          </a:xfrm>
        </p:spPr>
        <p:txBody>
          <a:bodyPr/>
          <a:lstStyle/>
          <a:p>
            <a:r>
              <a:rPr lang="en-US" sz="2800" dirty="0" smtClean="0"/>
              <a:t>Residential Hospice Planning: 2020-2022 Estimated Impact</a:t>
            </a:r>
            <a:endParaRPr lang="en-US" sz="2800" dirty="0"/>
          </a:p>
        </p:txBody>
      </p:sp>
      <p:sp>
        <p:nvSpPr>
          <p:cNvPr id="6" name="Content Placeholder 2"/>
          <p:cNvSpPr>
            <a:spLocks noGrp="1"/>
          </p:cNvSpPr>
          <p:nvPr>
            <p:ph idx="1"/>
          </p:nvPr>
        </p:nvSpPr>
        <p:spPr>
          <a:xfrm>
            <a:off x="270556" y="1669446"/>
            <a:ext cx="8871034" cy="1403953"/>
          </a:xfrm>
        </p:spPr>
        <p:txBody>
          <a:bodyPr/>
          <a:lstStyle/>
          <a:p>
            <a:r>
              <a:rPr lang="en-US" dirty="0" smtClean="0">
                <a:solidFill>
                  <a:srgbClr val="000000"/>
                </a:solidFill>
              </a:rPr>
              <a:t>If we </a:t>
            </a:r>
            <a:r>
              <a:rPr lang="en-US" b="1" dirty="0" smtClean="0">
                <a:solidFill>
                  <a:srgbClr val="00B9E4"/>
                </a:solidFill>
              </a:rPr>
              <a:t>expand our current RH Bed Capacity </a:t>
            </a:r>
            <a:r>
              <a:rPr lang="en-US" dirty="0" smtClean="0">
                <a:solidFill>
                  <a:srgbClr val="000000"/>
                </a:solidFill>
              </a:rPr>
              <a:t>(28 to 40 Beds) in FY 18/19, and fill those beds </a:t>
            </a:r>
            <a:r>
              <a:rPr lang="en-US" dirty="0" smtClean="0"/>
              <a:t>to</a:t>
            </a:r>
            <a:r>
              <a:rPr lang="en-US" dirty="0" smtClean="0">
                <a:solidFill>
                  <a:srgbClr val="00B9E4"/>
                </a:solidFill>
              </a:rPr>
              <a:t> </a:t>
            </a:r>
            <a:r>
              <a:rPr lang="en-US" b="1" dirty="0" smtClean="0">
                <a:solidFill>
                  <a:srgbClr val="00B9E4"/>
                </a:solidFill>
              </a:rPr>
              <a:t>100% occupancy in FY 19/20</a:t>
            </a:r>
            <a:r>
              <a:rPr lang="en-US" dirty="0" smtClean="0">
                <a:solidFill>
                  <a:srgbClr val="000000"/>
                </a:solidFill>
              </a:rPr>
              <a:t>, the SW LHIN could serve a </a:t>
            </a:r>
            <a:r>
              <a:rPr lang="en-US" b="1" dirty="0" smtClean="0">
                <a:solidFill>
                  <a:srgbClr val="00B9E4"/>
                </a:solidFill>
              </a:rPr>
              <a:t>maximum of 692 residents/year</a:t>
            </a:r>
            <a:r>
              <a:rPr lang="en-US" dirty="0" smtClean="0">
                <a:solidFill>
                  <a:srgbClr val="000000"/>
                </a:solidFill>
              </a:rPr>
              <a:t> at an average 3 week length of stay.</a:t>
            </a:r>
          </a:p>
          <a:p>
            <a:r>
              <a:rPr lang="en-US" dirty="0" smtClean="0">
                <a:solidFill>
                  <a:srgbClr val="000000"/>
                </a:solidFill>
              </a:rPr>
              <a:t>With the LHIN’s projected population growth, the </a:t>
            </a:r>
            <a:r>
              <a:rPr lang="en-US" b="1" dirty="0" smtClean="0">
                <a:solidFill>
                  <a:srgbClr val="FF0000"/>
                </a:solidFill>
              </a:rPr>
              <a:t>HIGHEST proportion of deaths we should reasonably expect to support in RH with planned expansion in the next two years is 7.0%.</a:t>
            </a:r>
            <a:endParaRPr lang="en-US" dirty="0">
              <a:solidFill>
                <a:srgbClr val="000000"/>
              </a:solidFill>
            </a:endParaRPr>
          </a:p>
          <a:p>
            <a:r>
              <a:rPr lang="en-US" b="1" dirty="0" smtClean="0">
                <a:solidFill>
                  <a:schemeClr val="tx2"/>
                </a:solidFill>
              </a:rPr>
              <a:t>To meet the 12% benchmark </a:t>
            </a:r>
            <a:r>
              <a:rPr lang="en-US" dirty="0" smtClean="0">
                <a:solidFill>
                  <a:srgbClr val="000000"/>
                </a:solidFill>
              </a:rPr>
              <a:t>for </a:t>
            </a:r>
            <a:r>
              <a:rPr lang="en-US" dirty="0">
                <a:solidFill>
                  <a:srgbClr val="000000"/>
                </a:solidFill>
              </a:rPr>
              <a:t>residential </a:t>
            </a:r>
            <a:r>
              <a:rPr lang="en-US" dirty="0" smtClean="0">
                <a:solidFill>
                  <a:srgbClr val="000000"/>
                </a:solidFill>
              </a:rPr>
              <a:t>hospice by 2022 given anticipated population growth, </a:t>
            </a:r>
            <a:r>
              <a:rPr lang="en-US" b="1" dirty="0" smtClean="0">
                <a:solidFill>
                  <a:schemeClr val="tx2"/>
                </a:solidFill>
              </a:rPr>
              <a:t>we would need to support 1,240 residents in RH</a:t>
            </a:r>
            <a:r>
              <a:rPr lang="en-US" dirty="0" smtClean="0">
                <a:solidFill>
                  <a:schemeClr val="tx2"/>
                </a:solidFill>
              </a:rPr>
              <a:t>. </a:t>
            </a:r>
            <a:r>
              <a:rPr lang="en-US" dirty="0" smtClean="0">
                <a:solidFill>
                  <a:srgbClr val="000000"/>
                </a:solidFill>
              </a:rPr>
              <a:t>This would require expansion and investment into London Middlesex.</a:t>
            </a:r>
            <a:endParaRPr lang="en-US" i="1" dirty="0">
              <a:solidFill>
                <a:srgbClr val="000000"/>
              </a:solidFill>
            </a:endParaRPr>
          </a:p>
          <a:p>
            <a:pPr marL="0" indent="0">
              <a:buNone/>
            </a:pPr>
            <a:r>
              <a:rPr lang="en-US" i="1" dirty="0" smtClean="0"/>
              <a:t>       These estimates assume mortality rates remain constant and do not increase.</a:t>
            </a:r>
          </a:p>
          <a:p>
            <a:pPr marL="0" indent="0">
              <a:buNone/>
            </a:pPr>
            <a:endParaRPr lang="en-US" dirty="0" smtClean="0">
              <a:solidFill>
                <a:srgbClr val="000000"/>
              </a:solidFill>
            </a:endParaRPr>
          </a:p>
        </p:txBody>
      </p:sp>
    </p:spTree>
    <p:extLst>
      <p:ext uri="{BB962C8B-B14F-4D97-AF65-F5344CB8AC3E}">
        <p14:creationId xmlns:p14="http://schemas.microsoft.com/office/powerpoint/2010/main" val="2103150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Hospice </a:t>
            </a:r>
            <a:r>
              <a:rPr lang="en-US" dirty="0"/>
              <a:t>Capacity </a:t>
            </a:r>
            <a:r>
              <a:rPr lang="en-US" dirty="0" smtClean="0"/>
              <a:t>Planning in the South West </a:t>
            </a:r>
            <a:endParaRPr lang="en-US" dirty="0"/>
          </a:p>
        </p:txBody>
      </p:sp>
      <p:sp>
        <p:nvSpPr>
          <p:cNvPr id="3" name="Content Placeholder 2"/>
          <p:cNvSpPr>
            <a:spLocks noGrp="1"/>
          </p:cNvSpPr>
          <p:nvPr>
            <p:ph idx="1"/>
          </p:nvPr>
        </p:nvSpPr>
        <p:spPr>
          <a:xfrm>
            <a:off x="540901" y="1679196"/>
            <a:ext cx="7772400" cy="4114800"/>
          </a:xfrm>
        </p:spPr>
        <p:txBody>
          <a:bodyPr/>
          <a:lstStyle/>
          <a:p>
            <a:r>
              <a:rPr lang="en-US" dirty="0" smtClean="0"/>
              <a:t>In FY 2018/19, the South West LHIN will re-align Capacity Planning methods against those described in OPCN’s 3-Year Action Plan.</a:t>
            </a:r>
          </a:p>
          <a:p>
            <a:r>
              <a:rPr lang="en-US" dirty="0" smtClean="0"/>
              <a:t>Palliative Care performance metrics will be re-aligned with OPCN, the MOHLTC, and the South West LHIN’s Performance Management Strategies.   </a:t>
            </a:r>
          </a:p>
          <a:p>
            <a:endParaRPr lang="en-US" dirty="0"/>
          </a:p>
        </p:txBody>
      </p:sp>
    </p:spTree>
    <p:extLst>
      <p:ext uri="{BB962C8B-B14F-4D97-AF65-F5344CB8AC3E}">
        <p14:creationId xmlns:p14="http://schemas.microsoft.com/office/powerpoint/2010/main" val="193745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86357"/>
            <a:ext cx="9144000" cy="830263"/>
          </a:xfrm>
        </p:spPr>
        <p:txBody>
          <a:bodyPr/>
          <a:lstStyle/>
          <a:p>
            <a:r>
              <a:rPr lang="en-US" dirty="0" smtClean="0"/>
              <a:t>Hospice Palliative Care </a:t>
            </a:r>
            <a:br>
              <a:rPr lang="en-US" dirty="0" smtClean="0"/>
            </a:br>
            <a:r>
              <a:rPr lang="en-US" dirty="0" smtClean="0"/>
              <a:t>Capacity Planning</a:t>
            </a:r>
            <a:endParaRPr lang="en-US" dirty="0"/>
          </a:p>
        </p:txBody>
      </p:sp>
      <p:sp>
        <p:nvSpPr>
          <p:cNvPr id="3" name="Subtitle 2"/>
          <p:cNvSpPr>
            <a:spLocks noGrp="1"/>
          </p:cNvSpPr>
          <p:nvPr>
            <p:ph type="subTitle" idx="1"/>
          </p:nvPr>
        </p:nvSpPr>
        <p:spPr>
          <a:xfrm>
            <a:off x="-172122" y="4299531"/>
            <a:ext cx="9144000" cy="574915"/>
          </a:xfrm>
        </p:spPr>
        <p:txBody>
          <a:bodyPr/>
          <a:lstStyle/>
          <a:p>
            <a:r>
              <a:rPr lang="en-US" sz="2600" dirty="0" smtClean="0"/>
              <a:t>Review</a:t>
            </a:r>
            <a:endParaRPr lang="en-US" sz="2600" dirty="0"/>
          </a:p>
        </p:txBody>
      </p:sp>
    </p:spTree>
    <p:extLst>
      <p:ext uri="{BB962C8B-B14F-4D97-AF65-F5344CB8AC3E}">
        <p14:creationId xmlns:p14="http://schemas.microsoft.com/office/powerpoint/2010/main" val="3166875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7048" y="1989820"/>
            <a:ext cx="7772400" cy="914400"/>
          </a:xfrm>
          <a:prstGeom prst="rect">
            <a:avLst/>
          </a:prstGeom>
        </p:spPr>
        <p:txBody>
          <a:bodyPr anchor="t"/>
          <a:lstStyle>
            <a:lvl1pPr algn="ctr" rtl="0" eaLnBrk="1" fontAlgn="base" hangingPunct="1">
              <a:spcBef>
                <a:spcPct val="0"/>
              </a:spcBef>
              <a:spcAft>
                <a:spcPct val="0"/>
              </a:spcAft>
              <a:defRPr sz="3200" b="1" kern="1200" baseline="0">
                <a:solidFill>
                  <a:srgbClr val="D2492A"/>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a:lstStyle>
          <a:p>
            <a:r>
              <a:rPr lang="en-US" sz="3000" dirty="0" smtClean="0"/>
              <a:t>For more information please email:</a:t>
            </a:r>
          </a:p>
          <a:p>
            <a:endParaRPr lang="en-US" sz="3000" dirty="0" smtClean="0"/>
          </a:p>
          <a:p>
            <a:r>
              <a:rPr lang="en-US" sz="3000" dirty="0" smtClean="0">
                <a:hlinkClick r:id="rId3"/>
              </a:rPr>
              <a:t>Heather.white@lhins.on.ca</a:t>
            </a:r>
            <a:endParaRPr lang="en-US" sz="3000" dirty="0" smtClean="0"/>
          </a:p>
          <a:p>
            <a:endParaRPr lang="en-US" sz="3000" dirty="0"/>
          </a:p>
        </p:txBody>
      </p:sp>
    </p:spTree>
    <p:extLst>
      <p:ext uri="{BB962C8B-B14F-4D97-AF65-F5344CB8AC3E}">
        <p14:creationId xmlns:p14="http://schemas.microsoft.com/office/powerpoint/2010/main" val="2884201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28" y="557048"/>
            <a:ext cx="7772400" cy="914400"/>
          </a:xfrm>
        </p:spPr>
        <p:txBody>
          <a:bodyPr/>
          <a:lstStyle/>
          <a:p>
            <a:r>
              <a:rPr lang="en-US" sz="2800" dirty="0" smtClean="0"/>
              <a:t>Hospice Capacity Planning</a:t>
            </a:r>
            <a:endParaRPr lang="en-US" sz="2800" dirty="0"/>
          </a:p>
        </p:txBody>
      </p:sp>
      <p:sp>
        <p:nvSpPr>
          <p:cNvPr id="3" name="Content Placeholder 2"/>
          <p:cNvSpPr>
            <a:spLocks noGrp="1"/>
          </p:cNvSpPr>
          <p:nvPr>
            <p:ph idx="1"/>
          </p:nvPr>
        </p:nvSpPr>
        <p:spPr>
          <a:xfrm>
            <a:off x="321127" y="1353207"/>
            <a:ext cx="8696747" cy="2833501"/>
          </a:xfrm>
        </p:spPr>
        <p:txBody>
          <a:bodyPr/>
          <a:lstStyle/>
          <a:p>
            <a:pPr>
              <a:spcAft>
                <a:spcPts val="600"/>
              </a:spcAft>
            </a:pPr>
            <a:r>
              <a:rPr lang="en-US" sz="2200" dirty="0" smtClean="0">
                <a:latin typeface="+mj-lt"/>
              </a:rPr>
              <a:t>In January 2015, HPC Leadership Committee began a journey to understand current state resources for HPC in the SW LHIN, and determine the need for additional resources within the local health care system. </a:t>
            </a:r>
          </a:p>
          <a:p>
            <a:pPr>
              <a:spcAft>
                <a:spcPts val="600"/>
              </a:spcAft>
            </a:pPr>
            <a:endParaRPr lang="en-US" sz="1600" dirty="0" smtClean="0">
              <a:latin typeface="+mj-lt"/>
            </a:endParaRPr>
          </a:p>
          <a:p>
            <a:pPr>
              <a:spcAft>
                <a:spcPts val="600"/>
              </a:spcAft>
            </a:pPr>
            <a:r>
              <a:rPr lang="en-US" sz="2200" dirty="0" smtClean="0">
                <a:latin typeface="+mj-lt"/>
              </a:rPr>
              <a:t>July 2015: </a:t>
            </a:r>
            <a:r>
              <a:rPr lang="en-US" sz="2200" i="1" dirty="0" smtClean="0">
                <a:latin typeface="+mj-lt"/>
              </a:rPr>
              <a:t>Hospice Palliative Care Capacity Report</a:t>
            </a:r>
          </a:p>
          <a:p>
            <a:pPr>
              <a:spcAft>
                <a:spcPts val="600"/>
              </a:spcAft>
            </a:pPr>
            <a:r>
              <a:rPr lang="en-US" sz="2200" dirty="0" smtClean="0">
                <a:latin typeface="+mj-lt"/>
              </a:rPr>
              <a:t>November 2016: </a:t>
            </a:r>
            <a:r>
              <a:rPr lang="en-US" sz="2200" i="1" dirty="0" smtClean="0">
                <a:latin typeface="+mj-lt"/>
              </a:rPr>
              <a:t>Advancing Hospice Palliative Care Capacity Planning</a:t>
            </a:r>
          </a:p>
          <a:p>
            <a:pPr>
              <a:spcAft>
                <a:spcPts val="600"/>
              </a:spcAft>
            </a:pPr>
            <a:endParaRPr lang="en-US" sz="2200" i="1" dirty="0" smtClean="0">
              <a:latin typeface="+mj-lt"/>
            </a:endParaRPr>
          </a:p>
          <a:p>
            <a:pPr>
              <a:spcAft>
                <a:spcPts val="600"/>
              </a:spcAft>
            </a:pPr>
            <a:endParaRPr lang="en-US" sz="2200" i="1" dirty="0">
              <a:latin typeface="+mj-lt"/>
            </a:endParaRPr>
          </a:p>
          <a:p>
            <a:pPr>
              <a:spcAft>
                <a:spcPts val="600"/>
              </a:spcAft>
            </a:pPr>
            <a:endParaRPr lang="en-US" sz="2200" i="1" dirty="0" smtClean="0">
              <a:latin typeface="+mj-lt"/>
            </a:endParaRPr>
          </a:p>
          <a:p>
            <a:pPr>
              <a:spcAft>
                <a:spcPts val="600"/>
              </a:spcAft>
            </a:pPr>
            <a:endParaRPr lang="en-US" sz="2200" dirty="0" smtClean="0">
              <a:latin typeface="+mj-lt"/>
            </a:endParaRPr>
          </a:p>
        </p:txBody>
      </p:sp>
      <p:sp>
        <p:nvSpPr>
          <p:cNvPr id="5" name="TextBox 4"/>
          <p:cNvSpPr txBox="1"/>
          <p:nvPr/>
        </p:nvSpPr>
        <p:spPr>
          <a:xfrm>
            <a:off x="737299" y="3790251"/>
            <a:ext cx="5182829" cy="461665"/>
          </a:xfrm>
          <a:prstGeom prst="rect">
            <a:avLst/>
          </a:prstGeom>
          <a:noFill/>
        </p:spPr>
        <p:txBody>
          <a:bodyPr wrap="none" rtlCol="0">
            <a:spAutoFit/>
          </a:bodyPr>
          <a:lstStyle/>
          <a:p>
            <a:r>
              <a:rPr lang="en-US" b="1" dirty="0" smtClean="0">
                <a:solidFill>
                  <a:srgbClr val="00B9E4"/>
                </a:solidFill>
                <a:latin typeface="+mj-lt"/>
              </a:rPr>
              <a:t>Five Key Recommendations for Planning:</a:t>
            </a:r>
            <a:endParaRPr lang="en-US" b="1" dirty="0">
              <a:solidFill>
                <a:srgbClr val="00B9E4"/>
              </a:solidFill>
              <a:latin typeface="+mj-lt"/>
            </a:endParaRPr>
          </a:p>
        </p:txBody>
      </p:sp>
      <p:sp>
        <p:nvSpPr>
          <p:cNvPr id="8" name="Content Placeholder 2"/>
          <p:cNvSpPr txBox="1">
            <a:spLocks/>
          </p:cNvSpPr>
          <p:nvPr/>
        </p:nvSpPr>
        <p:spPr>
          <a:xfrm>
            <a:off x="189186" y="4802265"/>
            <a:ext cx="8696747" cy="283350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sz="2400" dirty="0" smtClean="0">
              <a:latin typeface="+mj-lt"/>
            </a:endParaRPr>
          </a:p>
        </p:txBody>
      </p:sp>
      <p:sp>
        <p:nvSpPr>
          <p:cNvPr id="9" name="Content Placeholder 2"/>
          <p:cNvSpPr txBox="1">
            <a:spLocks/>
          </p:cNvSpPr>
          <p:nvPr/>
        </p:nvSpPr>
        <p:spPr>
          <a:xfrm>
            <a:off x="321127" y="4359865"/>
            <a:ext cx="8696747" cy="283350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CA" sz="2100" dirty="0">
                <a:solidFill>
                  <a:schemeClr val="bg1">
                    <a:lumMod val="50000"/>
                  </a:schemeClr>
                </a:solidFill>
              </a:rPr>
              <a:t>Develop new residential hospice capacity and review existing capacity </a:t>
            </a:r>
            <a:r>
              <a:rPr lang="en-CA" sz="2100" dirty="0" smtClean="0">
                <a:solidFill>
                  <a:schemeClr val="bg1">
                    <a:lumMod val="50000"/>
                  </a:schemeClr>
                </a:solidFill>
              </a:rPr>
              <a:t>annually.</a:t>
            </a:r>
          </a:p>
          <a:p>
            <a:pPr lvl="0">
              <a:spcAft>
                <a:spcPts val="600"/>
              </a:spcAft>
            </a:pPr>
            <a:r>
              <a:rPr lang="en-US" sz="2100" dirty="0">
                <a:solidFill>
                  <a:schemeClr val="bg1">
                    <a:lumMod val="50000"/>
                  </a:schemeClr>
                </a:solidFill>
              </a:rPr>
              <a:t>Spread hospice palliative care outreach services</a:t>
            </a:r>
            <a:r>
              <a:rPr lang="en-US" sz="2100" dirty="0" smtClean="0">
                <a:solidFill>
                  <a:schemeClr val="bg1">
                    <a:lumMod val="50000"/>
                  </a:schemeClr>
                </a:solidFill>
              </a:rPr>
              <a:t>.</a:t>
            </a:r>
          </a:p>
          <a:p>
            <a:pPr lvl="0">
              <a:spcAft>
                <a:spcPts val="600"/>
              </a:spcAft>
            </a:pPr>
            <a:r>
              <a:rPr lang="en-CA" sz="2100" dirty="0">
                <a:solidFill>
                  <a:schemeClr val="bg1">
                    <a:lumMod val="50000"/>
                  </a:schemeClr>
                </a:solidFill>
              </a:rPr>
              <a:t>Incorporate strategies for early </a:t>
            </a:r>
            <a:r>
              <a:rPr lang="en-CA" sz="2100" dirty="0" smtClean="0">
                <a:solidFill>
                  <a:schemeClr val="bg1">
                    <a:lumMod val="50000"/>
                  </a:schemeClr>
                </a:solidFill>
              </a:rPr>
              <a:t>identification.</a:t>
            </a:r>
          </a:p>
          <a:p>
            <a:pPr lvl="0">
              <a:spcAft>
                <a:spcPts val="600"/>
              </a:spcAft>
            </a:pPr>
            <a:r>
              <a:rPr lang="en-CA" sz="2100" dirty="0">
                <a:solidFill>
                  <a:schemeClr val="bg1">
                    <a:lumMod val="50000"/>
                  </a:schemeClr>
                </a:solidFill>
              </a:rPr>
              <a:t>Enhance palliative education in home, community and long-term care </a:t>
            </a:r>
            <a:r>
              <a:rPr lang="en-CA" sz="2100" dirty="0" smtClean="0">
                <a:solidFill>
                  <a:schemeClr val="bg1">
                    <a:lumMod val="50000"/>
                  </a:schemeClr>
                </a:solidFill>
              </a:rPr>
              <a:t>settings.</a:t>
            </a:r>
            <a:endParaRPr lang="en-US" sz="2100" dirty="0" smtClean="0">
              <a:solidFill>
                <a:schemeClr val="bg1">
                  <a:lumMod val="50000"/>
                </a:schemeClr>
              </a:solidFill>
            </a:endParaRPr>
          </a:p>
          <a:p>
            <a:pPr lvl="0">
              <a:spcAft>
                <a:spcPts val="600"/>
              </a:spcAft>
            </a:pPr>
            <a:r>
              <a:rPr lang="en-CA" sz="2100" dirty="0">
                <a:solidFill>
                  <a:schemeClr val="bg1">
                    <a:lumMod val="50000"/>
                  </a:schemeClr>
                </a:solidFill>
              </a:rPr>
              <a:t>R</a:t>
            </a:r>
            <a:r>
              <a:rPr lang="en-CA" sz="2100" dirty="0" smtClean="0">
                <a:solidFill>
                  <a:schemeClr val="bg1">
                    <a:lumMod val="50000"/>
                  </a:schemeClr>
                </a:solidFill>
              </a:rPr>
              <a:t>educe </a:t>
            </a:r>
            <a:r>
              <a:rPr lang="en-CA" sz="2100" dirty="0">
                <a:solidFill>
                  <a:schemeClr val="bg1">
                    <a:lumMod val="50000"/>
                  </a:schemeClr>
                </a:solidFill>
              </a:rPr>
              <a:t>the overall percentage of deaths that occur in </a:t>
            </a:r>
            <a:r>
              <a:rPr lang="en-CA" sz="2100" dirty="0" smtClean="0">
                <a:solidFill>
                  <a:schemeClr val="bg1">
                    <a:lumMod val="50000"/>
                  </a:schemeClr>
                </a:solidFill>
              </a:rPr>
              <a:t>hospital.</a:t>
            </a:r>
            <a:endParaRPr lang="en-US" sz="2100" dirty="0">
              <a:solidFill>
                <a:schemeClr val="bg1">
                  <a:lumMod val="50000"/>
                </a:schemeClr>
              </a:solidFill>
            </a:endParaRPr>
          </a:p>
          <a:p>
            <a:pPr>
              <a:spcAft>
                <a:spcPts val="600"/>
              </a:spcAft>
            </a:pPr>
            <a:endParaRPr lang="en-US" sz="1600" dirty="0" smtClean="0">
              <a:latin typeface="+mj-lt"/>
            </a:endParaRPr>
          </a:p>
        </p:txBody>
      </p:sp>
    </p:spTree>
    <p:extLst>
      <p:ext uri="{BB962C8B-B14F-4D97-AF65-F5344CB8AC3E}">
        <p14:creationId xmlns:p14="http://schemas.microsoft.com/office/powerpoint/2010/main" val="2773645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80" y="573856"/>
            <a:ext cx="7772400" cy="914400"/>
          </a:xfrm>
        </p:spPr>
        <p:txBody>
          <a:bodyPr/>
          <a:lstStyle/>
          <a:p>
            <a:r>
              <a:rPr lang="en-US" sz="2800" dirty="0" smtClean="0"/>
              <a:t>Progress on Key Recommendations</a:t>
            </a:r>
            <a:endParaRPr lang="en-US" sz="2800" dirty="0"/>
          </a:p>
        </p:txBody>
      </p:sp>
      <p:sp>
        <p:nvSpPr>
          <p:cNvPr id="5" name="TextBox 4"/>
          <p:cNvSpPr txBox="1"/>
          <p:nvPr/>
        </p:nvSpPr>
        <p:spPr>
          <a:xfrm>
            <a:off x="447253" y="1257423"/>
            <a:ext cx="7303602" cy="461665"/>
          </a:xfrm>
          <a:prstGeom prst="rect">
            <a:avLst/>
          </a:prstGeom>
          <a:noFill/>
        </p:spPr>
        <p:txBody>
          <a:bodyPr wrap="none" rtlCol="0">
            <a:spAutoFit/>
          </a:bodyPr>
          <a:lstStyle/>
          <a:p>
            <a:r>
              <a:rPr lang="en-US" b="1" dirty="0" smtClean="0">
                <a:solidFill>
                  <a:srgbClr val="00B9E4"/>
                </a:solidFill>
                <a:latin typeface="+mj-lt"/>
              </a:rPr>
              <a:t>Recommendation 1: </a:t>
            </a:r>
            <a:r>
              <a:rPr lang="en-US" dirty="0" smtClean="0">
                <a:solidFill>
                  <a:schemeClr val="bg1">
                    <a:lumMod val="50000"/>
                  </a:schemeClr>
                </a:solidFill>
                <a:latin typeface="+mj-lt"/>
              </a:rPr>
              <a:t>Develop new residential hospice capacity</a:t>
            </a:r>
            <a:endParaRPr lang="en-US" dirty="0">
              <a:solidFill>
                <a:srgbClr val="00B9E4"/>
              </a:solidFill>
              <a:latin typeface="+mj-lt"/>
            </a:endParaRPr>
          </a:p>
        </p:txBody>
      </p:sp>
      <p:sp>
        <p:nvSpPr>
          <p:cNvPr id="8" name="Content Placeholder 2"/>
          <p:cNvSpPr txBox="1">
            <a:spLocks/>
          </p:cNvSpPr>
          <p:nvPr/>
        </p:nvSpPr>
        <p:spPr>
          <a:xfrm>
            <a:off x="189186" y="4802265"/>
            <a:ext cx="8696747" cy="283350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sz="2400" dirty="0" smtClean="0">
              <a:latin typeface="+mj-lt"/>
            </a:endParaRPr>
          </a:p>
        </p:txBody>
      </p:sp>
      <p:sp>
        <p:nvSpPr>
          <p:cNvPr id="12" name="Content Placeholder 2"/>
          <p:cNvSpPr>
            <a:spLocks noGrp="1"/>
          </p:cNvSpPr>
          <p:nvPr>
            <p:ph idx="1"/>
          </p:nvPr>
        </p:nvSpPr>
        <p:spPr>
          <a:xfrm>
            <a:off x="272966" y="1880947"/>
            <a:ext cx="8612967" cy="2168676"/>
          </a:xfrm>
        </p:spPr>
        <p:txBody>
          <a:bodyPr/>
          <a:lstStyle/>
          <a:p>
            <a:pPr>
              <a:spcAft>
                <a:spcPts val="600"/>
              </a:spcAft>
            </a:pPr>
            <a:r>
              <a:rPr lang="en-US" dirty="0" smtClean="0">
                <a:latin typeface="+mj-lt"/>
              </a:rPr>
              <a:t>Two new Residential Hospice beds were added in Grey Bruce in FY17/18. </a:t>
            </a:r>
          </a:p>
          <a:p>
            <a:pPr>
              <a:spcAft>
                <a:spcPts val="600"/>
              </a:spcAft>
            </a:pPr>
            <a:r>
              <a:rPr lang="en-US" dirty="0" smtClean="0">
                <a:latin typeface="+mj-lt"/>
              </a:rPr>
              <a:t>Two additional beds (satellite site) will be added in Grey Bruce in FY 18/19.</a:t>
            </a:r>
          </a:p>
          <a:p>
            <a:pPr>
              <a:spcAft>
                <a:spcPts val="600"/>
              </a:spcAft>
            </a:pPr>
            <a:r>
              <a:rPr lang="en-US" dirty="0" smtClean="0">
                <a:latin typeface="+mj-lt"/>
              </a:rPr>
              <a:t>Ten beds are currently being established in Huron Perth. </a:t>
            </a:r>
          </a:p>
          <a:p>
            <a:pPr>
              <a:spcAft>
                <a:spcPts val="600"/>
              </a:spcAft>
            </a:pPr>
            <a:r>
              <a:rPr lang="en-US" dirty="0" smtClean="0">
                <a:latin typeface="+mj-lt"/>
              </a:rPr>
              <a:t>Average occupancy in all Residential Hospices currently exceeds 85%. </a:t>
            </a:r>
          </a:p>
          <a:p>
            <a:pPr>
              <a:spcAft>
                <a:spcPts val="600"/>
              </a:spcAft>
            </a:pPr>
            <a:endParaRPr lang="en-US" dirty="0" smtClean="0">
              <a:latin typeface="+mj-lt"/>
            </a:endParaRPr>
          </a:p>
        </p:txBody>
      </p:sp>
      <p:sp>
        <p:nvSpPr>
          <p:cNvPr id="6" name="Rectangle 5"/>
          <p:cNvSpPr/>
          <p:nvPr/>
        </p:nvSpPr>
        <p:spPr bwMode="auto">
          <a:xfrm>
            <a:off x="2382474" y="6048462"/>
            <a:ext cx="1233182" cy="28522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anose="02020603050405020304" pitchFamily="18" charset="0"/>
            </a:endParaRPr>
          </a:p>
        </p:txBody>
      </p:sp>
      <p:pic>
        <p:nvPicPr>
          <p:cNvPr id="7" name="Picture 6"/>
          <p:cNvPicPr>
            <a:picLocks noChangeAspect="1"/>
          </p:cNvPicPr>
          <p:nvPr/>
        </p:nvPicPr>
        <p:blipFill>
          <a:blip r:embed="rId3"/>
          <a:stretch>
            <a:fillRect/>
          </a:stretch>
        </p:blipFill>
        <p:spPr>
          <a:xfrm>
            <a:off x="1023457" y="3543541"/>
            <a:ext cx="6618914" cy="3101836"/>
          </a:xfrm>
          <a:prstGeom prst="rect">
            <a:avLst/>
          </a:prstGeom>
        </p:spPr>
      </p:pic>
      <p:sp>
        <p:nvSpPr>
          <p:cNvPr id="9" name="TextBox 8"/>
          <p:cNvSpPr txBox="1"/>
          <p:nvPr/>
        </p:nvSpPr>
        <p:spPr>
          <a:xfrm>
            <a:off x="2003477" y="6401367"/>
            <a:ext cx="5959132" cy="276999"/>
          </a:xfrm>
          <a:prstGeom prst="rect">
            <a:avLst/>
          </a:prstGeom>
          <a:noFill/>
        </p:spPr>
        <p:txBody>
          <a:bodyPr wrap="none" rtlCol="0">
            <a:spAutoFit/>
          </a:bodyPr>
          <a:lstStyle/>
          <a:p>
            <a:r>
              <a:rPr lang="en-US" sz="1200" i="1" dirty="0">
                <a:latin typeface="+mj-lt"/>
                <a:ea typeface="Calibri" panose="020F0502020204030204" pitchFamily="34" charset="0"/>
                <a:cs typeface="Times New Roman" panose="02020603050405020304" pitchFamily="18" charset="0"/>
              </a:rPr>
              <a:t>Source: Residential Hospice Monthly Reporting. Submitted to the South West LHIN from each </a:t>
            </a:r>
            <a:r>
              <a:rPr lang="en-US" sz="1200" i="1" dirty="0" smtClean="0">
                <a:latin typeface="+mj-lt"/>
                <a:ea typeface="Calibri" panose="020F0502020204030204" pitchFamily="34" charset="0"/>
                <a:cs typeface="Times New Roman" panose="02020603050405020304" pitchFamily="18" charset="0"/>
              </a:rPr>
              <a:t>Hospice.</a:t>
            </a:r>
            <a:endParaRPr lang="en-US" sz="1200" dirty="0">
              <a:latin typeface="+mj-lt"/>
            </a:endParaRPr>
          </a:p>
        </p:txBody>
      </p:sp>
    </p:spTree>
    <p:extLst>
      <p:ext uri="{BB962C8B-B14F-4D97-AF65-F5344CB8AC3E}">
        <p14:creationId xmlns:p14="http://schemas.microsoft.com/office/powerpoint/2010/main" val="589674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80" y="573856"/>
            <a:ext cx="7772400" cy="914400"/>
          </a:xfrm>
        </p:spPr>
        <p:txBody>
          <a:bodyPr/>
          <a:lstStyle/>
          <a:p>
            <a:r>
              <a:rPr lang="en-US" sz="2800" dirty="0" smtClean="0"/>
              <a:t>Progress on Key Recommendations</a:t>
            </a:r>
            <a:endParaRPr lang="en-US" sz="2800" dirty="0"/>
          </a:p>
        </p:txBody>
      </p:sp>
      <p:sp>
        <p:nvSpPr>
          <p:cNvPr id="5" name="TextBox 4"/>
          <p:cNvSpPr txBox="1"/>
          <p:nvPr/>
        </p:nvSpPr>
        <p:spPr>
          <a:xfrm>
            <a:off x="447253" y="1257423"/>
            <a:ext cx="8103500" cy="461665"/>
          </a:xfrm>
          <a:prstGeom prst="rect">
            <a:avLst/>
          </a:prstGeom>
          <a:noFill/>
        </p:spPr>
        <p:txBody>
          <a:bodyPr wrap="none" rtlCol="0">
            <a:spAutoFit/>
          </a:bodyPr>
          <a:lstStyle/>
          <a:p>
            <a:r>
              <a:rPr lang="en-US" b="1" dirty="0" smtClean="0">
                <a:solidFill>
                  <a:srgbClr val="00B9E4"/>
                </a:solidFill>
                <a:latin typeface="+mj-lt"/>
              </a:rPr>
              <a:t>Recommendation 2: </a:t>
            </a:r>
            <a:r>
              <a:rPr lang="en-US" dirty="0">
                <a:solidFill>
                  <a:schemeClr val="bg1">
                    <a:lumMod val="50000"/>
                  </a:schemeClr>
                </a:solidFill>
                <a:latin typeface="+mj-lt"/>
              </a:rPr>
              <a:t>Spread hospice palliative care outreach services</a:t>
            </a:r>
            <a:endParaRPr lang="en-US" dirty="0">
              <a:solidFill>
                <a:srgbClr val="00B9E4"/>
              </a:solidFill>
              <a:latin typeface="+mj-lt"/>
            </a:endParaRPr>
          </a:p>
        </p:txBody>
      </p:sp>
      <p:sp>
        <p:nvSpPr>
          <p:cNvPr id="8" name="Content Placeholder 2"/>
          <p:cNvSpPr txBox="1">
            <a:spLocks/>
          </p:cNvSpPr>
          <p:nvPr/>
        </p:nvSpPr>
        <p:spPr>
          <a:xfrm>
            <a:off x="189186" y="4802265"/>
            <a:ext cx="8696747" cy="283350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sz="2400" dirty="0" smtClean="0">
              <a:latin typeface="+mj-lt"/>
            </a:endParaRPr>
          </a:p>
        </p:txBody>
      </p:sp>
      <p:sp>
        <p:nvSpPr>
          <p:cNvPr id="12" name="Content Placeholder 2"/>
          <p:cNvSpPr>
            <a:spLocks noGrp="1"/>
          </p:cNvSpPr>
          <p:nvPr>
            <p:ph idx="1"/>
          </p:nvPr>
        </p:nvSpPr>
        <p:spPr>
          <a:xfrm>
            <a:off x="574180" y="1898047"/>
            <a:ext cx="8871034" cy="2168676"/>
          </a:xfrm>
        </p:spPr>
        <p:txBody>
          <a:bodyPr/>
          <a:lstStyle/>
          <a:p>
            <a:pPr>
              <a:spcAft>
                <a:spcPts val="600"/>
              </a:spcAft>
            </a:pPr>
            <a:r>
              <a:rPr lang="en-US" dirty="0" smtClean="0">
                <a:latin typeface="+mj-lt"/>
              </a:rPr>
              <a:t>New Secondary Level Outreach Consultation Team operational in Huron Perth.</a:t>
            </a:r>
          </a:p>
          <a:p>
            <a:pPr>
              <a:spcAft>
                <a:spcPts val="600"/>
              </a:spcAft>
            </a:pPr>
            <a:r>
              <a:rPr lang="en-US" dirty="0" smtClean="0">
                <a:latin typeface="+mj-lt"/>
              </a:rPr>
              <a:t>Spread of Secondary Outreach in Grey Bruce, Oxford and Elgin.</a:t>
            </a:r>
          </a:p>
          <a:p>
            <a:pPr>
              <a:spcAft>
                <a:spcPts val="600"/>
              </a:spcAft>
            </a:pPr>
            <a:r>
              <a:rPr lang="en-US" dirty="0" smtClean="0">
                <a:latin typeface="+mj-lt"/>
              </a:rPr>
              <a:t>93% of patients supported by Outreach Teams are dying in their place of choice.</a:t>
            </a:r>
          </a:p>
        </p:txBody>
      </p:sp>
      <p:pic>
        <p:nvPicPr>
          <p:cNvPr id="4" name="Picture 3"/>
          <p:cNvPicPr>
            <a:picLocks noChangeAspect="1"/>
          </p:cNvPicPr>
          <p:nvPr/>
        </p:nvPicPr>
        <p:blipFill>
          <a:blip r:embed="rId3"/>
          <a:stretch>
            <a:fillRect/>
          </a:stretch>
        </p:blipFill>
        <p:spPr>
          <a:xfrm>
            <a:off x="1040141" y="3311094"/>
            <a:ext cx="6706128" cy="3444005"/>
          </a:xfrm>
          <a:prstGeom prst="rect">
            <a:avLst/>
          </a:prstGeom>
        </p:spPr>
      </p:pic>
      <p:sp>
        <p:nvSpPr>
          <p:cNvPr id="6" name="Rectangle 5"/>
          <p:cNvSpPr/>
          <p:nvPr/>
        </p:nvSpPr>
        <p:spPr bwMode="auto">
          <a:xfrm>
            <a:off x="2382474" y="6048462"/>
            <a:ext cx="1233182" cy="28522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4218110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80" y="573856"/>
            <a:ext cx="7772400" cy="914400"/>
          </a:xfrm>
        </p:spPr>
        <p:txBody>
          <a:bodyPr/>
          <a:lstStyle/>
          <a:p>
            <a:r>
              <a:rPr lang="en-US" sz="2800" dirty="0" smtClean="0"/>
              <a:t>Progress on Key Recommendations</a:t>
            </a:r>
            <a:endParaRPr lang="en-US" sz="2800" dirty="0"/>
          </a:p>
        </p:txBody>
      </p:sp>
      <p:sp>
        <p:nvSpPr>
          <p:cNvPr id="5" name="TextBox 4"/>
          <p:cNvSpPr txBox="1"/>
          <p:nvPr/>
        </p:nvSpPr>
        <p:spPr>
          <a:xfrm>
            <a:off x="447253" y="1257423"/>
            <a:ext cx="7582525" cy="461665"/>
          </a:xfrm>
          <a:prstGeom prst="rect">
            <a:avLst/>
          </a:prstGeom>
          <a:noFill/>
        </p:spPr>
        <p:txBody>
          <a:bodyPr wrap="none" rtlCol="0">
            <a:spAutoFit/>
          </a:bodyPr>
          <a:lstStyle/>
          <a:p>
            <a:r>
              <a:rPr lang="en-US" b="1" dirty="0" smtClean="0">
                <a:solidFill>
                  <a:srgbClr val="00B9E4"/>
                </a:solidFill>
                <a:latin typeface="+mj-lt"/>
              </a:rPr>
              <a:t>Recommendation 3: </a:t>
            </a:r>
            <a:r>
              <a:rPr lang="en-CA" dirty="0">
                <a:solidFill>
                  <a:schemeClr val="bg1">
                    <a:lumMod val="50000"/>
                  </a:schemeClr>
                </a:solidFill>
                <a:latin typeface="+mj-lt"/>
              </a:rPr>
              <a:t>Incorporate strategies for early identification</a:t>
            </a:r>
            <a:endParaRPr lang="en-US" b="1" dirty="0">
              <a:solidFill>
                <a:srgbClr val="00B9E4"/>
              </a:solidFill>
              <a:latin typeface="+mj-lt"/>
            </a:endParaRPr>
          </a:p>
        </p:txBody>
      </p:sp>
      <p:sp>
        <p:nvSpPr>
          <p:cNvPr id="8" name="Content Placeholder 2"/>
          <p:cNvSpPr txBox="1">
            <a:spLocks/>
          </p:cNvSpPr>
          <p:nvPr/>
        </p:nvSpPr>
        <p:spPr>
          <a:xfrm>
            <a:off x="189186" y="4802265"/>
            <a:ext cx="8696747" cy="283350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sz="2400" dirty="0" smtClean="0">
              <a:latin typeface="+mj-lt"/>
            </a:endParaRPr>
          </a:p>
        </p:txBody>
      </p:sp>
      <p:sp>
        <p:nvSpPr>
          <p:cNvPr id="7" name="Content Placeholder 2"/>
          <p:cNvSpPr>
            <a:spLocks noGrp="1"/>
          </p:cNvSpPr>
          <p:nvPr>
            <p:ph idx="1"/>
          </p:nvPr>
        </p:nvSpPr>
        <p:spPr>
          <a:xfrm>
            <a:off x="520233" y="1911036"/>
            <a:ext cx="8328774" cy="2168676"/>
          </a:xfrm>
        </p:spPr>
        <p:txBody>
          <a:bodyPr/>
          <a:lstStyle/>
          <a:p>
            <a:pPr>
              <a:spcAft>
                <a:spcPts val="600"/>
              </a:spcAft>
            </a:pPr>
            <a:r>
              <a:rPr lang="en-US" dirty="0" smtClean="0"/>
              <a:t>Asking </a:t>
            </a:r>
            <a:r>
              <a:rPr lang="en-US" dirty="0"/>
              <a:t>the Question, Use of Speak Up Strategy</a:t>
            </a:r>
          </a:p>
          <a:p>
            <a:pPr>
              <a:spcAft>
                <a:spcPts val="600"/>
              </a:spcAft>
            </a:pPr>
            <a:r>
              <a:rPr lang="en-US" dirty="0"/>
              <a:t>Spread of SPICT Tool and  Gold Standards Framework.</a:t>
            </a:r>
          </a:p>
          <a:p>
            <a:pPr>
              <a:spcAft>
                <a:spcPts val="600"/>
              </a:spcAft>
            </a:pPr>
            <a:r>
              <a:rPr lang="en-US" dirty="0"/>
              <a:t>INTEGRATE Project. London-Middlesex</a:t>
            </a:r>
          </a:p>
          <a:p>
            <a:pPr>
              <a:spcAft>
                <a:spcPts val="600"/>
              </a:spcAft>
            </a:pPr>
            <a:r>
              <a:rPr lang="en-US" dirty="0" smtClean="0"/>
              <a:t>Early Identification Model Roll </a:t>
            </a:r>
            <a:r>
              <a:rPr lang="en-US" dirty="0"/>
              <a:t>Out  </a:t>
            </a:r>
            <a:r>
              <a:rPr lang="en-US" dirty="0" smtClean="0"/>
              <a:t>- Sub-Regions</a:t>
            </a:r>
            <a:endParaRPr lang="en-US" dirty="0" smtClean="0">
              <a:latin typeface="+mj-lt"/>
            </a:endParaRPr>
          </a:p>
        </p:txBody>
      </p:sp>
      <p:pic>
        <p:nvPicPr>
          <p:cNvPr id="10" name="Picture 9"/>
          <p:cNvPicPr>
            <a:picLocks noChangeAspect="1"/>
          </p:cNvPicPr>
          <p:nvPr/>
        </p:nvPicPr>
        <p:blipFill>
          <a:blip r:embed="rId3"/>
          <a:stretch>
            <a:fillRect/>
          </a:stretch>
        </p:blipFill>
        <p:spPr>
          <a:xfrm>
            <a:off x="520233" y="3462184"/>
            <a:ext cx="8371277" cy="2927984"/>
          </a:xfrm>
          <a:prstGeom prst="rect">
            <a:avLst/>
          </a:prstGeom>
        </p:spPr>
      </p:pic>
    </p:spTree>
    <p:extLst>
      <p:ext uri="{BB962C8B-B14F-4D97-AF65-F5344CB8AC3E}">
        <p14:creationId xmlns:p14="http://schemas.microsoft.com/office/powerpoint/2010/main" val="3636580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80" y="573856"/>
            <a:ext cx="7772400" cy="914400"/>
          </a:xfrm>
        </p:spPr>
        <p:txBody>
          <a:bodyPr/>
          <a:lstStyle/>
          <a:p>
            <a:r>
              <a:rPr lang="en-US" sz="2800" dirty="0" smtClean="0"/>
              <a:t>Progress on Key Recommendations</a:t>
            </a:r>
            <a:endParaRPr lang="en-US" sz="2800" dirty="0"/>
          </a:p>
        </p:txBody>
      </p:sp>
      <p:sp>
        <p:nvSpPr>
          <p:cNvPr id="5" name="TextBox 4"/>
          <p:cNvSpPr txBox="1"/>
          <p:nvPr/>
        </p:nvSpPr>
        <p:spPr>
          <a:xfrm>
            <a:off x="447253" y="1257423"/>
            <a:ext cx="8286243" cy="1200329"/>
          </a:xfrm>
          <a:prstGeom prst="rect">
            <a:avLst/>
          </a:prstGeom>
          <a:noFill/>
        </p:spPr>
        <p:txBody>
          <a:bodyPr wrap="none" rtlCol="0">
            <a:spAutoFit/>
          </a:bodyPr>
          <a:lstStyle/>
          <a:p>
            <a:pPr lvl="0"/>
            <a:r>
              <a:rPr lang="en-US" b="1" dirty="0" smtClean="0">
                <a:solidFill>
                  <a:srgbClr val="00B9E4"/>
                </a:solidFill>
                <a:latin typeface="+mj-lt"/>
              </a:rPr>
              <a:t>Recommendation 4:</a:t>
            </a:r>
            <a:r>
              <a:rPr lang="en-CA" dirty="0" smtClean="0">
                <a:solidFill>
                  <a:schemeClr val="bg1">
                    <a:lumMod val="50000"/>
                  </a:schemeClr>
                </a:solidFill>
              </a:rPr>
              <a:t> </a:t>
            </a:r>
            <a:r>
              <a:rPr lang="en-CA" dirty="0">
                <a:solidFill>
                  <a:schemeClr val="bg1">
                    <a:lumMod val="50000"/>
                  </a:schemeClr>
                </a:solidFill>
                <a:latin typeface="+mj-lt"/>
              </a:rPr>
              <a:t>Enhance palliative education in home</a:t>
            </a:r>
            <a:r>
              <a:rPr lang="en-CA" dirty="0" smtClean="0">
                <a:solidFill>
                  <a:schemeClr val="bg1">
                    <a:lumMod val="50000"/>
                  </a:schemeClr>
                </a:solidFill>
                <a:latin typeface="+mj-lt"/>
              </a:rPr>
              <a:t>,</a:t>
            </a:r>
            <a:r>
              <a:rPr lang="en-CA" dirty="0">
                <a:solidFill>
                  <a:schemeClr val="bg1">
                    <a:lumMod val="50000"/>
                  </a:schemeClr>
                </a:solidFill>
                <a:latin typeface="+mj-lt"/>
              </a:rPr>
              <a:t> community </a:t>
            </a:r>
            <a:endParaRPr lang="en-CA" dirty="0" smtClean="0">
              <a:solidFill>
                <a:schemeClr val="bg1">
                  <a:lumMod val="50000"/>
                </a:schemeClr>
              </a:solidFill>
              <a:latin typeface="+mj-lt"/>
            </a:endParaRPr>
          </a:p>
          <a:p>
            <a:pPr lvl="0"/>
            <a:r>
              <a:rPr lang="en-CA" dirty="0">
                <a:solidFill>
                  <a:schemeClr val="bg1">
                    <a:lumMod val="50000"/>
                  </a:schemeClr>
                </a:solidFill>
                <a:latin typeface="+mj-lt"/>
              </a:rPr>
              <a:t> </a:t>
            </a:r>
            <a:r>
              <a:rPr lang="en-CA" dirty="0" smtClean="0">
                <a:solidFill>
                  <a:schemeClr val="bg1">
                    <a:lumMod val="50000"/>
                  </a:schemeClr>
                </a:solidFill>
                <a:latin typeface="+mj-lt"/>
              </a:rPr>
              <a:t>                                and </a:t>
            </a:r>
            <a:r>
              <a:rPr lang="en-CA" dirty="0">
                <a:solidFill>
                  <a:schemeClr val="bg1">
                    <a:lumMod val="50000"/>
                  </a:schemeClr>
                </a:solidFill>
                <a:latin typeface="+mj-lt"/>
              </a:rPr>
              <a:t>long-term care settings</a:t>
            </a:r>
          </a:p>
          <a:p>
            <a:r>
              <a:rPr lang="en-CA" dirty="0" smtClean="0">
                <a:solidFill>
                  <a:schemeClr val="bg1">
                    <a:lumMod val="50000"/>
                  </a:schemeClr>
                </a:solidFill>
                <a:latin typeface="+mj-lt"/>
              </a:rPr>
              <a:t> </a:t>
            </a:r>
            <a:endParaRPr lang="en-US" b="1" dirty="0">
              <a:solidFill>
                <a:srgbClr val="00B9E4"/>
              </a:solidFill>
              <a:latin typeface="+mj-lt"/>
            </a:endParaRPr>
          </a:p>
        </p:txBody>
      </p:sp>
      <p:sp>
        <p:nvSpPr>
          <p:cNvPr id="12" name="Content Placeholder 2"/>
          <p:cNvSpPr>
            <a:spLocks noGrp="1"/>
          </p:cNvSpPr>
          <p:nvPr>
            <p:ph idx="1"/>
          </p:nvPr>
        </p:nvSpPr>
        <p:spPr>
          <a:xfrm>
            <a:off x="447253" y="2287631"/>
            <a:ext cx="8871034" cy="2168676"/>
          </a:xfrm>
        </p:spPr>
        <p:txBody>
          <a:bodyPr/>
          <a:lstStyle/>
          <a:p>
            <a:pPr>
              <a:spcAft>
                <a:spcPts val="600"/>
              </a:spcAft>
            </a:pPr>
            <a:r>
              <a:rPr lang="en-US" dirty="0"/>
              <a:t>Survey completed across the South West gaining insight from HPC service </a:t>
            </a:r>
            <a:r>
              <a:rPr lang="en-US" dirty="0" smtClean="0"/>
              <a:t>providers.</a:t>
            </a:r>
            <a:endParaRPr lang="en-US" dirty="0"/>
          </a:p>
          <a:p>
            <a:pPr>
              <a:spcAft>
                <a:spcPts val="600"/>
              </a:spcAft>
            </a:pPr>
            <a:r>
              <a:rPr lang="en-US" dirty="0"/>
              <a:t>Recommendations </a:t>
            </a:r>
            <a:r>
              <a:rPr lang="en-US" dirty="0" smtClean="0"/>
              <a:t>developed based on survey results.</a:t>
            </a:r>
            <a:endParaRPr lang="en-US" dirty="0"/>
          </a:p>
          <a:p>
            <a:pPr>
              <a:spcAft>
                <a:spcPts val="600"/>
              </a:spcAft>
            </a:pPr>
            <a:r>
              <a:rPr lang="en-US" dirty="0"/>
              <a:t>Financial Support acquired through one time </a:t>
            </a:r>
            <a:r>
              <a:rPr lang="en-US" dirty="0" smtClean="0"/>
              <a:t>funding.</a:t>
            </a:r>
            <a:endParaRPr lang="en-US" dirty="0"/>
          </a:p>
          <a:p>
            <a:pPr>
              <a:spcAft>
                <a:spcPts val="600"/>
              </a:spcAft>
            </a:pPr>
            <a:r>
              <a:rPr lang="en-US" dirty="0"/>
              <a:t>Palliative Pain and Symptom Management Consultation Team will increase </a:t>
            </a:r>
            <a:r>
              <a:rPr lang="en-US" dirty="0" smtClean="0"/>
              <a:t>palliative </a:t>
            </a:r>
          </a:p>
          <a:p>
            <a:pPr marL="0" indent="0">
              <a:spcAft>
                <a:spcPts val="600"/>
              </a:spcAft>
              <a:buNone/>
            </a:pPr>
            <a:r>
              <a:rPr lang="en-US" dirty="0"/>
              <a:t> </a:t>
            </a:r>
            <a:r>
              <a:rPr lang="en-US" dirty="0" smtClean="0"/>
              <a:t>       care </a:t>
            </a:r>
            <a:r>
              <a:rPr lang="en-US" dirty="0"/>
              <a:t>education programs in home and </a:t>
            </a:r>
            <a:r>
              <a:rPr lang="en-US" dirty="0" smtClean="0"/>
              <a:t>community e.g. </a:t>
            </a:r>
            <a:r>
              <a:rPr lang="en-US" dirty="0"/>
              <a:t>CAPCE /Fundamentals</a:t>
            </a:r>
          </a:p>
        </p:txBody>
      </p:sp>
    </p:spTree>
    <p:extLst>
      <p:ext uri="{BB962C8B-B14F-4D97-AF65-F5344CB8AC3E}">
        <p14:creationId xmlns:p14="http://schemas.microsoft.com/office/powerpoint/2010/main" val="3110808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80" y="573856"/>
            <a:ext cx="7772400" cy="914400"/>
          </a:xfrm>
        </p:spPr>
        <p:txBody>
          <a:bodyPr/>
          <a:lstStyle/>
          <a:p>
            <a:r>
              <a:rPr lang="en-US" sz="2800" dirty="0" smtClean="0"/>
              <a:t>Progress on Key Recommendations</a:t>
            </a:r>
            <a:endParaRPr lang="en-US" sz="2800" dirty="0"/>
          </a:p>
        </p:txBody>
      </p:sp>
      <p:sp>
        <p:nvSpPr>
          <p:cNvPr id="5" name="TextBox 4"/>
          <p:cNvSpPr txBox="1"/>
          <p:nvPr/>
        </p:nvSpPr>
        <p:spPr>
          <a:xfrm>
            <a:off x="553256" y="1209207"/>
            <a:ext cx="8422964" cy="830997"/>
          </a:xfrm>
          <a:prstGeom prst="rect">
            <a:avLst/>
          </a:prstGeom>
          <a:noFill/>
        </p:spPr>
        <p:txBody>
          <a:bodyPr wrap="square" rtlCol="0">
            <a:spAutoFit/>
          </a:bodyPr>
          <a:lstStyle/>
          <a:p>
            <a:r>
              <a:rPr lang="en-US" b="1" dirty="0" smtClean="0">
                <a:solidFill>
                  <a:srgbClr val="00B9E4"/>
                </a:solidFill>
                <a:latin typeface="+mj-lt"/>
              </a:rPr>
              <a:t>Recommendations 5: </a:t>
            </a:r>
            <a:r>
              <a:rPr lang="en-CA" dirty="0">
                <a:solidFill>
                  <a:schemeClr val="bg1">
                    <a:lumMod val="50000"/>
                  </a:schemeClr>
                </a:solidFill>
                <a:latin typeface="+mj-lt"/>
              </a:rPr>
              <a:t>Reduce the overall percentage of deaths </a:t>
            </a:r>
            <a:r>
              <a:rPr lang="en-CA" dirty="0" smtClean="0">
                <a:solidFill>
                  <a:schemeClr val="bg1">
                    <a:lumMod val="50000"/>
                  </a:schemeClr>
                </a:solidFill>
                <a:latin typeface="+mj-lt"/>
              </a:rPr>
              <a:t>that                 </a:t>
            </a:r>
          </a:p>
          <a:p>
            <a:r>
              <a:rPr lang="en-CA" dirty="0">
                <a:solidFill>
                  <a:schemeClr val="bg1">
                    <a:lumMod val="50000"/>
                  </a:schemeClr>
                </a:solidFill>
                <a:latin typeface="+mj-lt"/>
              </a:rPr>
              <a:t> </a:t>
            </a:r>
            <a:r>
              <a:rPr lang="en-CA" dirty="0" smtClean="0">
                <a:solidFill>
                  <a:schemeClr val="bg1">
                    <a:lumMod val="50000"/>
                  </a:schemeClr>
                </a:solidFill>
                <a:latin typeface="+mj-lt"/>
              </a:rPr>
              <a:t>                                     occur in </a:t>
            </a:r>
            <a:r>
              <a:rPr lang="en-CA" dirty="0">
                <a:solidFill>
                  <a:schemeClr val="bg1">
                    <a:lumMod val="50000"/>
                  </a:schemeClr>
                </a:solidFill>
                <a:latin typeface="+mj-lt"/>
              </a:rPr>
              <a:t>hospital</a:t>
            </a:r>
            <a:endParaRPr lang="en-US" b="1" dirty="0">
              <a:solidFill>
                <a:srgbClr val="00B9E4"/>
              </a:solidFill>
              <a:latin typeface="+mj-lt"/>
            </a:endParaRPr>
          </a:p>
        </p:txBody>
      </p:sp>
      <p:sp>
        <p:nvSpPr>
          <p:cNvPr id="8" name="Content Placeholder 2"/>
          <p:cNvSpPr txBox="1">
            <a:spLocks/>
          </p:cNvSpPr>
          <p:nvPr/>
        </p:nvSpPr>
        <p:spPr>
          <a:xfrm>
            <a:off x="189186" y="4802265"/>
            <a:ext cx="8696747" cy="283350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sz="2400" dirty="0" smtClean="0">
              <a:latin typeface="+mj-lt"/>
            </a:endParaRPr>
          </a:p>
        </p:txBody>
      </p:sp>
      <p:sp>
        <p:nvSpPr>
          <p:cNvPr id="9" name="Content Placeholder 2"/>
          <p:cNvSpPr txBox="1">
            <a:spLocks/>
          </p:cNvSpPr>
          <p:nvPr/>
        </p:nvSpPr>
        <p:spPr>
          <a:xfrm>
            <a:off x="373680" y="2040204"/>
            <a:ext cx="8696747" cy="2833501"/>
          </a:xfrm>
          <a:prstGeom prst="rect">
            <a:avLst/>
          </a:prstGeom>
        </p:spPr>
        <p:txBody>
          <a:bodyPr/>
          <a:lst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Arial Narrow"/>
                <a:ea typeface="+mn-ea"/>
                <a:cs typeface="Arial Narrow"/>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Arial Narrow"/>
                <a:ea typeface="+mn-ea"/>
                <a:cs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CA" dirty="0">
                <a:latin typeface="+mj-lt"/>
              </a:rPr>
              <a:t>Since FY 2013/14, the South West LHIN has </a:t>
            </a:r>
            <a:r>
              <a:rPr lang="en-CA" dirty="0" smtClean="0">
                <a:latin typeface="+mj-lt"/>
              </a:rPr>
              <a:t>seen a 10</a:t>
            </a:r>
            <a:r>
              <a:rPr lang="en-CA" dirty="0">
                <a:latin typeface="+mj-lt"/>
              </a:rPr>
              <a:t>% reduction in deaths occurring in hospital </a:t>
            </a:r>
            <a:r>
              <a:rPr lang="en-CA" dirty="0" smtClean="0">
                <a:latin typeface="+mj-lt"/>
              </a:rPr>
              <a:t>settings </a:t>
            </a:r>
            <a:r>
              <a:rPr lang="en-CA" i="1" dirty="0" smtClean="0">
                <a:latin typeface="+mj-lt"/>
              </a:rPr>
              <a:t>(6% absolute change). </a:t>
            </a:r>
            <a:endParaRPr lang="en-US" i="1" dirty="0">
              <a:latin typeface="+mj-lt"/>
            </a:endParaRPr>
          </a:p>
          <a:p>
            <a:pPr marL="0" indent="0">
              <a:spcAft>
                <a:spcPts val="600"/>
              </a:spcAft>
              <a:buNone/>
            </a:pPr>
            <a:r>
              <a:rPr lang="en-CA" sz="2100" dirty="0" smtClean="0">
                <a:solidFill>
                  <a:schemeClr val="bg1">
                    <a:lumMod val="50000"/>
                  </a:schemeClr>
                </a:solidFill>
              </a:rPr>
              <a:t>  </a:t>
            </a:r>
          </a:p>
        </p:txBody>
      </p:sp>
      <p:pic>
        <p:nvPicPr>
          <p:cNvPr id="3" name="Picture 2"/>
          <p:cNvPicPr>
            <a:picLocks noChangeAspect="1"/>
          </p:cNvPicPr>
          <p:nvPr/>
        </p:nvPicPr>
        <p:blipFill>
          <a:blip r:embed="rId3"/>
          <a:stretch>
            <a:fillRect/>
          </a:stretch>
        </p:blipFill>
        <p:spPr>
          <a:xfrm>
            <a:off x="1678287" y="2871201"/>
            <a:ext cx="5718544" cy="3645724"/>
          </a:xfrm>
          <a:prstGeom prst="rect">
            <a:avLst/>
          </a:prstGeom>
        </p:spPr>
      </p:pic>
    </p:spTree>
    <p:extLst>
      <p:ext uri="{BB962C8B-B14F-4D97-AF65-F5344CB8AC3E}">
        <p14:creationId xmlns:p14="http://schemas.microsoft.com/office/powerpoint/2010/main" val="2639967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W LHIN 2015 Theme">
  <a:themeElements>
    <a:clrScheme name="">
      <a:dk1>
        <a:srgbClr val="000000"/>
      </a:dk1>
      <a:lt1>
        <a:srgbClr val="FFFFFF"/>
      </a:lt1>
      <a:dk2>
        <a:srgbClr val="633C82"/>
      </a:dk2>
      <a:lt2>
        <a:srgbClr val="8D988F"/>
      </a:lt2>
      <a:accent1>
        <a:srgbClr val="00B2DD"/>
      </a:accent1>
      <a:accent2>
        <a:srgbClr val="739AB3"/>
      </a:accent2>
      <a:accent3>
        <a:srgbClr val="FFFFFF"/>
      </a:accent3>
      <a:accent4>
        <a:srgbClr val="000000"/>
      </a:accent4>
      <a:accent5>
        <a:srgbClr val="AAD5EB"/>
      </a:accent5>
      <a:accent6>
        <a:srgbClr val="688BA2"/>
      </a:accent6>
      <a:hlink>
        <a:srgbClr val="2B7D84"/>
      </a:hlink>
      <a:folHlink>
        <a:srgbClr val="475285"/>
      </a:folHlink>
    </a:clrScheme>
    <a:fontScheme name="Office Theme">
      <a:majorFont>
        <a:latin typeface="Arial Narrow"/>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9d11c96e-02d6-440f-a658-0f5809387797" ContentTypeId="0x010100F5CC782DE02E0A46B8583BABC5F01BA0"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77f56e56-7eb9-40f1-873e-f877521e69ba">DCNNMPJYQ5W5-139-4370</_dlc_DocId>
    <_dlc_DocIdUrl xmlns="77f56e56-7eb9-40f1-873e-f877521e69ba">
      <Url>http://portal.lhins.on.ca/sw/operations/knowledge_management/_layouts/DocIdRedir.aspx?ID=DCNNMPJYQ5W5-139-4370</Url>
      <Description>DCNNMPJYQ5W5-139-4370</Description>
    </_dlc_DocIdUrl>
    <Effective_x0020_Date xmlns="ace8a13e-82a4-4a5e-91b5-6f8894e54366">2016-09-21T04:00:00+00:00</Effective_x0020_Date>
    <Sector xmlns="ace8a13e-82a4-4a5e-91b5-6f8894e54366">All</Sector>
    <Program xmlns="77f56e56-7eb9-40f1-873e-f877521e69ba" xsi:nil="true"/>
    <HSP xmlns="a3d71736-a0a0-4c21-88c8-8a2a4e50cf95">N/A</HSP>
    <LHIN_x0020_Document xmlns="ace8a13e-82a4-4a5e-91b5-6f8894e54366">Orientation</LHIN_x0020_Document>
    <RoutingRuleDescription xmlns="http://schemas.microsoft.com/sharepoint/v3">User guide for SW LHIn Report on Performance etool</RoutingRuleDescription>
    <Fiscal_x0020_Year xmlns="ace8a13e-82a4-4a5e-91b5-6f8894e54366">2016/17</Fiscal_x0020_Year>
    <IconOverlay xmlns="http://schemas.microsoft.com/sharepoint/v4" xsi:nil="true"/>
  </documentManagement>
</p:properties>
</file>

<file path=customXml/item5.xml><?xml version="1.0" encoding="utf-8"?>
<ct:contentTypeSchema xmlns:ct="http://schemas.microsoft.com/office/2006/metadata/contentType" xmlns:ma="http://schemas.microsoft.com/office/2006/metadata/properties/metaAttributes" ct:_="" ma:_="" ma:contentTypeName="LHIN Document" ma:contentTypeID="0x010100F5CC782DE02E0A46B8583BABC5F01BA000397CDCF64B083C4A91C3B8922EDDB1E8" ma:contentTypeVersion="20" ma:contentTypeDescription="" ma:contentTypeScope="" ma:versionID="f99105e81018b7dd9fd3f8501bbd13fb">
  <xsd:schema xmlns:xsd="http://www.w3.org/2001/XMLSchema" xmlns:xs="http://www.w3.org/2001/XMLSchema" xmlns:p="http://schemas.microsoft.com/office/2006/metadata/properties" xmlns:ns1="http://schemas.microsoft.com/sharepoint/v3" xmlns:ns2="ace8a13e-82a4-4a5e-91b5-6f8894e54366" xmlns:ns3="a3d71736-a0a0-4c21-88c8-8a2a4e50cf95" xmlns:ns4="77f56e56-7eb9-40f1-873e-f877521e69ba" xmlns:ns5="http://schemas.microsoft.com/sharepoint/v4" targetNamespace="http://schemas.microsoft.com/office/2006/metadata/properties" ma:root="true" ma:fieldsID="64780ffb32b6884594efc1d759555aa3" ns1:_="" ns2:_="" ns3:_="" ns4:_="" ns5:_="">
    <xsd:import namespace="http://schemas.microsoft.com/sharepoint/v3"/>
    <xsd:import namespace="ace8a13e-82a4-4a5e-91b5-6f8894e54366"/>
    <xsd:import namespace="a3d71736-a0a0-4c21-88c8-8a2a4e50cf95"/>
    <xsd:import namespace="77f56e56-7eb9-40f1-873e-f877521e69ba"/>
    <xsd:import namespace="http://schemas.microsoft.com/sharepoint/v4"/>
    <xsd:element name="properties">
      <xsd:complexType>
        <xsd:sequence>
          <xsd:element name="documentManagement">
            <xsd:complexType>
              <xsd:all>
                <xsd:element ref="ns2:LHIN_x0020_Document" minOccurs="0"/>
                <xsd:element ref="ns1:RoutingRuleDescription" minOccurs="0"/>
                <xsd:element ref="ns2:Effective_x0020_Date" minOccurs="0"/>
                <xsd:element ref="ns2:Fiscal_x0020_Year" minOccurs="0"/>
                <xsd:element ref="ns3:HSP" minOccurs="0"/>
                <xsd:element ref="ns2:Sector" minOccurs="0"/>
                <xsd:element ref="ns4:Program" minOccurs="0"/>
                <xsd:element ref="ns4:_dlc_DocId" minOccurs="0"/>
                <xsd:element ref="ns4:_dlc_DocIdUrl" minOccurs="0"/>
                <xsd:element ref="ns4:_dlc_DocIdPersistId"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e8a13e-82a4-4a5e-91b5-6f8894e54366" elementFormDefault="qualified">
    <xsd:import namespace="http://schemas.microsoft.com/office/2006/documentManagement/types"/>
    <xsd:import namespace="http://schemas.microsoft.com/office/infopath/2007/PartnerControls"/>
    <xsd:element name="LHIN_x0020_Document" ma:index="1" nillable="true" ma:displayName="LHIN Document" ma:format="Dropdown" ma:internalName="LHIN_x0020_Document">
      <xsd:simpleType>
        <xsd:restriction base="dms:Choice">
          <xsd:enumeration value="Action Item"/>
          <xsd:enumeration value="Addendum"/>
          <xsd:enumeration value="Advertisement"/>
          <xsd:enumeration value="Agenda"/>
          <xsd:enumeration value="Agreement/Contract"/>
          <xsd:enumeration value="Appendix"/>
          <xsd:enumeration value="Attestation"/>
          <xsd:enumeration value="Audit"/>
          <xsd:enumeration value="Backgrounder"/>
          <xsd:enumeration value="Briefing Note"/>
          <xsd:enumeration value="Business Case"/>
          <xsd:enumeration value="Checklist"/>
          <xsd:enumeration value="Closed Session"/>
          <xsd:enumeration value="Constating Documents"/>
          <xsd:enumeration value="Contact List"/>
          <xsd:enumeration value="Data"/>
          <xsd:enumeration value="Declarations"/>
          <xsd:enumeration value="Education"/>
          <xsd:enumeration value="Email"/>
          <xsd:enumeration value="Evaluation"/>
          <xsd:enumeration value="Example"/>
          <xsd:enumeration value="Finance"/>
          <xsd:enumeration value="Form"/>
          <xsd:enumeration value="Graphic/Images"/>
          <xsd:enumeration value="Indicator"/>
          <xsd:enumeration value="Integration Decisions"/>
          <xsd:enumeration value="Key Messages"/>
          <xsd:enumeration value="Labels &amp; Tent Cards"/>
          <xsd:enumeration value="Legal"/>
          <xsd:enumeration value="Legislation"/>
          <xsd:enumeration value="Letters/Correspondence"/>
          <xsd:enumeration value="Meeting Minutes"/>
          <xsd:enumeration value="Members"/>
          <xsd:enumeration value="Memo"/>
          <xsd:enumeration value="Metric"/>
          <xsd:enumeration value="Newsletters"/>
          <xsd:enumeration value="Notice of Decision"/>
          <xsd:enumeration value="Orientation"/>
          <xsd:enumeration value="Other"/>
          <xsd:enumeration value="Policies/Procedures"/>
          <xsd:enumeration value="Presentation"/>
          <xsd:enumeration value="Procurement"/>
          <xsd:enumeration value="Project Document"/>
          <xsd:enumeration value="Proposal"/>
          <xsd:enumeration value="Recruitment"/>
          <xsd:enumeration value="Reference"/>
          <xsd:enumeration value="Reference Check"/>
          <xsd:enumeration value="Report"/>
          <xsd:enumeration value="Resource Tool"/>
          <xsd:enumeration value="RFQ / RFS / RFP"/>
          <xsd:enumeration value="Sample"/>
          <xsd:enumeration value="Schedule"/>
          <xsd:enumeration value="Sign-back"/>
          <xsd:enumeration value="Speaking Notes"/>
          <xsd:enumeration value="Spreadsheet"/>
          <xsd:enumeration value="Survey &amp; Feedback"/>
          <xsd:enumeration value="Technology"/>
          <xsd:enumeration value="Templates"/>
          <xsd:enumeration value="Toolkit"/>
          <xsd:enumeration value="TOR"/>
          <xsd:enumeration value="Training"/>
          <xsd:enumeration value="Update"/>
          <xsd:enumeration value="Vendor Submission"/>
          <xsd:enumeration value="Workplan"/>
        </xsd:restriction>
      </xsd:simpleType>
    </xsd:element>
    <xsd:element name="Effective_x0020_Date" ma:index="3" nillable="true" ma:displayName="Effective Date" ma:format="DateOnly" ma:internalName="Effective_x0020_Date">
      <xsd:simpleType>
        <xsd:restriction base="dms:DateTime"/>
      </xsd:simpleType>
    </xsd:element>
    <xsd:element name="Fiscal_x0020_Year" ma:index="4" nillable="true" ma:displayName="Fiscal Year" ma:format="Dropdown" ma:internalName="Fiscal_x0020_Year">
      <xsd:simpleType>
        <xsd:restriction base="dms:Choice">
          <xsd:enumeration value="N/A"/>
          <xsd:enumeration value="2017/18"/>
          <xsd:enumeration value="2016/17"/>
          <xsd:enumeration value="2015/16"/>
          <xsd:enumeration value="2014/15"/>
          <xsd:enumeration value="2013/14"/>
          <xsd:enumeration value="2012/13"/>
          <xsd:enumeration value="2011/12"/>
          <xsd:enumeration value="2010/11"/>
          <xsd:enumeration value="2009/10"/>
          <xsd:enumeration value="2008/09"/>
          <xsd:enumeration value="2007/08"/>
          <xsd:enumeration value="2006/07"/>
          <xsd:enumeration value="2005/06"/>
          <xsd:enumeration value="Pre 2005/06"/>
        </xsd:restriction>
      </xsd:simpleType>
    </xsd:element>
    <xsd:element name="Sector" ma:index="6" nillable="true" ma:displayName="Sector" ma:format="Dropdown" ma:internalName="Sector">
      <xsd:simpleType>
        <xsd:restriction base="dms:Choice">
          <xsd:enumeration value="Aboriginal"/>
          <xsd:enumeration value="Community Care Access Centre"/>
          <xsd:enumeration value="Community Health Centres"/>
          <xsd:enumeration value="Community Support Services"/>
          <xsd:enumeration value="Family Health Teams"/>
          <xsd:enumeration value="French Lanuage Entity"/>
          <xsd:enumeration value="Hospital"/>
          <xsd:enumeration value="Long Term Care"/>
          <xsd:enumeration value="Mental Health &amp; Addictions"/>
          <xsd:enumeration value="Ministry of Health"/>
          <xsd:enumeration value="Other Primary Health Care"/>
          <xsd:enumeration value="Stake Holders"/>
          <xsd:enumeration value="All"/>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a3d71736-a0a0-4c21-88c8-8a2a4e50cf95" elementFormDefault="qualified">
    <xsd:import namespace="http://schemas.microsoft.com/office/2006/documentManagement/types"/>
    <xsd:import namespace="http://schemas.microsoft.com/office/infopath/2007/PartnerControls"/>
    <xsd:element name="HSP" ma:index="5" nillable="true" ma:displayName="HSP" ma:internalName="HSP">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f56e56-7eb9-40f1-873e-f877521e69ba" elementFormDefault="qualified">
    <xsd:import namespace="http://schemas.microsoft.com/office/2006/documentManagement/types"/>
    <xsd:import namespace="http://schemas.microsoft.com/office/infopath/2007/PartnerControls"/>
    <xsd:element name="Program" ma:index="7" nillable="true" ma:displayName="Program" ma:format="Dropdown" ma:internalName="Program">
      <xsd:simpleType>
        <xsd:restriction base="dms:Choice">
          <xsd:enumeration value="Aging at Home"/>
          <xsd:enumeration value="Cancer Care Ontario"/>
          <xsd:enumeration value="Care Connectors"/>
          <xsd:enumeration value="Eating Disorder Awareness and Prevention"/>
          <xsd:enumeration value="e-Health"/>
          <xsd:enumeration value="Funding Formula"/>
          <xsd:enumeration value="Health Infrastructure Renewal Fund"/>
          <xsd:enumeration value="High Growth Funding"/>
          <xsd:enumeration value="LHIN Operations"/>
          <xsd:enumeration value="Ministry Initiatives"/>
          <xsd:enumeration value="New LHIN Funding"/>
          <xsd:enumeration value="Post Construction Operating Plan"/>
          <xsd:enumeration value="Provincial Priorities"/>
          <xsd:enumeration value="Reallocation"/>
          <xsd:enumeration value="Recoveries"/>
          <xsd:enumeration value="Urgent Priorities Fund"/>
          <xsd:enumeration value="Wait Time"/>
          <xsd:enumeration value="Other"/>
        </xsd:restriction>
      </xsd:simple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8A35E-4C33-4D3D-AE52-BCCD4DE910E2}">
  <ds:schemaRefs>
    <ds:schemaRef ds:uri="http://schemas.microsoft.com/sharepoint/v3/contenttype/forms"/>
  </ds:schemaRefs>
</ds:datastoreItem>
</file>

<file path=customXml/itemProps2.xml><?xml version="1.0" encoding="utf-8"?>
<ds:datastoreItem xmlns:ds="http://schemas.openxmlformats.org/officeDocument/2006/customXml" ds:itemID="{313DB8E5-E27C-4AF1-B0A7-323CACDB507A}">
  <ds:schemaRefs>
    <ds:schemaRef ds:uri="Microsoft.SharePoint.Taxonomy.ContentTypeSync"/>
  </ds:schemaRefs>
</ds:datastoreItem>
</file>

<file path=customXml/itemProps3.xml><?xml version="1.0" encoding="utf-8"?>
<ds:datastoreItem xmlns:ds="http://schemas.openxmlformats.org/officeDocument/2006/customXml" ds:itemID="{05CDCEAB-D0F7-41E1-9EE7-C6BB72CB27C7}">
  <ds:schemaRefs>
    <ds:schemaRef ds:uri="http://schemas.microsoft.com/sharepoint/events"/>
  </ds:schemaRefs>
</ds:datastoreItem>
</file>

<file path=customXml/itemProps4.xml><?xml version="1.0" encoding="utf-8"?>
<ds:datastoreItem xmlns:ds="http://schemas.openxmlformats.org/officeDocument/2006/customXml" ds:itemID="{9108CB66-179C-415E-BC11-639F9C0B33A9}">
  <ds:schemaRefs>
    <ds:schemaRef ds:uri="http://purl.org/dc/elements/1.1/"/>
    <ds:schemaRef ds:uri="http://schemas.microsoft.com/sharepoint/v3"/>
    <ds:schemaRef ds:uri="77f56e56-7eb9-40f1-873e-f877521e69ba"/>
    <ds:schemaRef ds:uri="http://schemas.microsoft.com/office/2006/documentManagement/types"/>
    <ds:schemaRef ds:uri="http://purl.org/dc/dcmitype/"/>
    <ds:schemaRef ds:uri="http://www.w3.org/XML/1998/namespace"/>
    <ds:schemaRef ds:uri="http://schemas.microsoft.com/sharepoint/v4"/>
    <ds:schemaRef ds:uri="a3d71736-a0a0-4c21-88c8-8a2a4e50cf95"/>
    <ds:schemaRef ds:uri="http://purl.org/dc/terms/"/>
    <ds:schemaRef ds:uri="http://schemas.microsoft.com/office/infopath/2007/PartnerControls"/>
    <ds:schemaRef ds:uri="http://schemas.openxmlformats.org/package/2006/metadata/core-properties"/>
    <ds:schemaRef ds:uri="ace8a13e-82a4-4a5e-91b5-6f8894e54366"/>
    <ds:schemaRef ds:uri="http://schemas.microsoft.com/office/2006/metadata/properties"/>
  </ds:schemaRefs>
</ds:datastoreItem>
</file>

<file path=customXml/itemProps5.xml><?xml version="1.0" encoding="utf-8"?>
<ds:datastoreItem xmlns:ds="http://schemas.openxmlformats.org/officeDocument/2006/customXml" ds:itemID="{471E4367-0FB2-4C09-9A19-A19996190E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e8a13e-82a4-4a5e-91b5-6f8894e54366"/>
    <ds:schemaRef ds:uri="a3d71736-a0a0-4c21-88c8-8a2a4e50cf95"/>
    <ds:schemaRef ds:uri="77f56e56-7eb9-40f1-873e-f877521e69b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SW LHIN 2015 Theme.thmx</Template>
  <TotalTime>3619</TotalTime>
  <Words>2866</Words>
  <Application>Microsoft Office PowerPoint</Application>
  <PresentationFormat>On-screen Show (4:3)</PresentationFormat>
  <Paragraphs>837</Paragraphs>
  <Slides>30</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DotumChe</vt:lpstr>
      <vt:lpstr>Arial</vt:lpstr>
      <vt:lpstr>Arial Narrow</vt:lpstr>
      <vt:lpstr>Calibri</vt:lpstr>
      <vt:lpstr>Franklin Gothic Medium Cond</vt:lpstr>
      <vt:lpstr>Times</vt:lpstr>
      <vt:lpstr>Times New Roman</vt:lpstr>
      <vt:lpstr>SW LHIN 2015 Theme</vt:lpstr>
      <vt:lpstr>Report on Performance e-Tool</vt:lpstr>
      <vt:lpstr>Presentation Overview</vt:lpstr>
      <vt:lpstr>Hospice Palliative Care  Capacity Planning</vt:lpstr>
      <vt:lpstr>Hospice Capacity Planning</vt:lpstr>
      <vt:lpstr>Progress on Key Recommendations</vt:lpstr>
      <vt:lpstr>Progress on Key Recommendations</vt:lpstr>
      <vt:lpstr>Progress on Key Recommendations</vt:lpstr>
      <vt:lpstr>Progress on Key Recommendations</vt:lpstr>
      <vt:lpstr>Progress on Key Recommendations</vt:lpstr>
      <vt:lpstr>Hospice Palliative Care Capacity Report – Methodology</vt:lpstr>
      <vt:lpstr>Description of Data Sources by Sector</vt:lpstr>
      <vt:lpstr>2017 HPC Capacity Refresh</vt:lpstr>
      <vt:lpstr>PowerPoint Presentation</vt:lpstr>
      <vt:lpstr>PowerPoint Presentation</vt:lpstr>
      <vt:lpstr>Home and Community</vt:lpstr>
      <vt:lpstr>PowerPoint Presentation</vt:lpstr>
      <vt:lpstr>PowerPoint Presentation</vt:lpstr>
      <vt:lpstr>PowerPoint Presentation</vt:lpstr>
      <vt:lpstr>PowerPoint Presentation</vt:lpstr>
      <vt:lpstr>PowerPoint Presentation</vt:lpstr>
      <vt:lpstr>Cross-Sector Summary – Mortality per 10,000 Population</vt:lpstr>
      <vt:lpstr>2016 HPC Benchmarks</vt:lpstr>
      <vt:lpstr>Determining the Estimated Number of Deaths in a Geography</vt:lpstr>
      <vt:lpstr>Current vs. Future State</vt:lpstr>
      <vt:lpstr>Current vs. Future State by LHIN Sub-Region</vt:lpstr>
      <vt:lpstr>Residential Hospice Planning: Population-Based Bed Ratios</vt:lpstr>
      <vt:lpstr>Residential Hospice Planning: 12% Benchmark for RH</vt:lpstr>
      <vt:lpstr>Residential Hospice Planning: 2020-2022 Estimated Impact</vt:lpstr>
      <vt:lpstr>Next Steps for Hospice Capacity Planning in the South West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Central East LHIN</dc:creator>
  <cp:lastModifiedBy>Alexander, Darlene</cp:lastModifiedBy>
  <cp:revision>348</cp:revision>
  <cp:lastPrinted>2016-10-24T13:13:17Z</cp:lastPrinted>
  <dcterms:created xsi:type="dcterms:W3CDTF">2014-04-23T14:00:32Z</dcterms:created>
  <dcterms:modified xsi:type="dcterms:W3CDTF">2018-02-12T17:11:13Z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3de25e5f-0d43-4149-9721-7394abdc39db</vt:lpwstr>
  </property>
  <property fmtid="{D5CDD505-2E9C-101B-9397-08002B2CF9AE}" pid="3" name="ContentTypeId">
    <vt:lpwstr>0x010100F5CC782DE02E0A46B8583BABC5F01BA000397CDCF64B083C4A91C3B8922EDDB1E8</vt:lpwstr>
  </property>
  <property fmtid="{D5CDD505-2E9C-101B-9397-08002B2CF9AE}" pid="4" name="Order">
    <vt:r8>73400</vt:r8>
  </property>
</Properties>
</file>